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33" r:id="rId2"/>
    <p:sldId id="434" r:id="rId3"/>
    <p:sldId id="458" r:id="rId4"/>
    <p:sldId id="435" r:id="rId5"/>
    <p:sldId id="436" r:id="rId6"/>
    <p:sldId id="459" r:id="rId7"/>
    <p:sldId id="460" r:id="rId8"/>
    <p:sldId id="461" r:id="rId9"/>
    <p:sldId id="462" r:id="rId10"/>
    <p:sldId id="463" r:id="rId11"/>
    <p:sldId id="464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38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</p:sldIdLst>
  <p:sldSz cx="9144000" cy="5143500" type="screen16x9"/>
  <p:notesSz cx="6669088" cy="9775825"/>
  <p:custDataLst>
    <p:tags r:id="rId5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O" id="{FDEC6987-68F8-4CB3-A689-9D5088DB2439}">
          <p14:sldIdLst>
            <p14:sldId id="433"/>
            <p14:sldId id="434"/>
            <p14:sldId id="458"/>
            <p14:sldId id="435"/>
            <p14:sldId id="436"/>
            <p14:sldId id="459"/>
            <p14:sldId id="460"/>
            <p14:sldId id="461"/>
            <p14:sldId id="462"/>
            <p14:sldId id="463"/>
            <p14:sldId id="464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</p14:sldIdLst>
        </p14:section>
        <p14:section name="INFORMATIONEN" id="{9D526A16-4D76-4BC6-9483-0A576CD8206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3B"/>
    <a:srgbClr val="3B5C14"/>
    <a:srgbClr val="FEFEFE"/>
    <a:srgbClr val="FFFEFE"/>
    <a:srgbClr val="FFFFFE"/>
    <a:srgbClr val="FFFFFD"/>
    <a:srgbClr val="FFFEFD"/>
    <a:srgbClr val="FFFEFF"/>
    <a:srgbClr val="FEFEFF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18" autoAdjust="0"/>
    <p:restoredTop sz="89538" autoAdjust="0"/>
  </p:normalViewPr>
  <p:slideViewPr>
    <p:cSldViewPr snapToObjects="1" showGuides="1">
      <p:cViewPr>
        <p:scale>
          <a:sx n="80" d="100"/>
          <a:sy n="80" d="100"/>
        </p:scale>
        <p:origin x="-2316" y="-1158"/>
      </p:cViewPr>
      <p:guideLst>
        <p:guide orient="horz" pos="804"/>
        <p:guide orient="horz" pos="3026"/>
        <p:guide orient="horz" pos="1847"/>
        <p:guide orient="horz" pos="1983"/>
        <p:guide orient="horz" pos="282"/>
        <p:guide orient="horz" pos="3117"/>
        <p:guide pos="272"/>
        <p:guide pos="5488"/>
        <p:guide pos="2812"/>
        <p:guide pos="2948"/>
        <p:guide pos="1610"/>
        <p:guide pos="1474"/>
        <p:guide pos="4150"/>
        <p:guide pos="4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-3288" y="-96"/>
      </p:cViewPr>
      <p:guideLst>
        <p:guide orient="horz" pos="2263"/>
        <p:guide orient="horz" pos="2217"/>
        <p:guide orient="horz" pos="335"/>
        <p:guide orient="horz" pos="5891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98554" y="538342"/>
            <a:ext cx="5647638" cy="24439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4770045" y="9122008"/>
            <a:ext cx="98034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/>
            </a:lvl1pPr>
          </a:lstStyle>
          <a:p>
            <a:fld id="{BB9342E5-7155-48B1-BC18-D8E454B8263A}" type="datetimeFigureOut">
              <a:rPr lang="de-DE" smtClean="0"/>
              <a:pPr/>
              <a:t>15.11.2017</a:t>
            </a:fld>
            <a:endParaRPr lang="de-DE" dirty="0"/>
          </a:p>
        </p:txBody>
      </p:sp>
      <p:sp>
        <p:nvSpPr>
          <p:cNvPr id="11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98553" y="9122008"/>
            <a:ext cx="427149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5750388" y="9122008"/>
            <a:ext cx="395804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496E556-79A2-4370-BFB7-7666B5E3819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398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38200" y="612826"/>
            <a:ext cx="6339327" cy="356604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38200" y="4455864"/>
            <a:ext cx="6339327" cy="4536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5"/>
          </p:nvPr>
        </p:nvSpPr>
        <p:spPr>
          <a:xfrm>
            <a:off x="3982616" y="9050302"/>
            <a:ext cx="2664296" cy="302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de-DE" dirty="0" smtClean="0"/>
              <a:t>1 - </a:t>
            </a:r>
            <a:fld id="{62F7485A-418B-4270-A800-203437757C4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720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spcBef>
        <a:spcPts val="200"/>
      </a:spcBef>
      <a:spcAft>
        <a:spcPts val="200"/>
      </a:spcAft>
      <a:defRPr sz="1100" b="1" kern="1200" cap="all" baseline="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809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355600" indent="-17462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 baseline="0">
        <a:solidFill>
          <a:schemeClr val="tx1"/>
        </a:solidFill>
        <a:latin typeface="+mn-lt"/>
        <a:ea typeface="+mn-ea"/>
        <a:cs typeface="+mn-cs"/>
      </a:defRPr>
    </a:lvl7pPr>
    <a:lvl8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050" b="0" i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49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29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22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30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26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5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452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33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480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26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752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36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71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37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119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38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53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54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r" defTabSz="877784">
              <a:defRPr sz="1200"/>
            </a:lvl1pPr>
          </a:lstStyle>
          <a:p>
            <a:r>
              <a:rPr lang="de-DE" sz="1000" dirty="0" smtClean="0"/>
              <a:t>3 - </a:t>
            </a:r>
            <a:fld id="{D596A04B-ACB9-4AAE-868A-1FE9F3320A5A}" type="slidenum">
              <a:rPr lang="de-DE" sz="1000" smtClean="0"/>
              <a:pPr/>
              <a:t>39</a:t>
            </a:fld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r" defTabSz="877784">
              <a:defRPr sz="1200"/>
            </a:lvl1pPr>
          </a:lstStyle>
          <a:p>
            <a:r>
              <a:rPr lang="de-DE" sz="1000" smtClean="0"/>
              <a:t>3 - </a:t>
            </a:r>
            <a:fld id="{D596A04B-ACB9-4AAE-868A-1FE9F3320A5A}" type="slidenum">
              <a:rPr lang="de-DE" sz="1000" smtClean="0"/>
              <a:pPr/>
              <a:t>40</a:t>
            </a:fld>
            <a:r>
              <a:rPr lang="de-DE" sz="1000" smtClean="0"/>
              <a:t> </a:t>
            </a:r>
            <a:endParaRPr lang="de-DE" sz="1000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1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69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43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718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547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839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46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92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70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17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100" dirty="0" smtClean="0"/>
              <a:t>IP adresa, </a:t>
            </a:r>
            <a:r>
              <a:rPr lang="cs-CZ" sz="1100" dirty="0" err="1" smtClean="0"/>
              <a:t>Modbus</a:t>
            </a:r>
            <a:r>
              <a:rPr lang="cs-CZ" sz="1100" dirty="0" smtClean="0"/>
              <a:t> ID, CAN ID, </a:t>
            </a:r>
            <a:r>
              <a:rPr lang="cs-CZ" sz="1100" dirty="0" err="1" smtClean="0"/>
              <a:t>Profibus</a:t>
            </a:r>
            <a:r>
              <a:rPr lang="cs-CZ" sz="1100" dirty="0" smtClean="0"/>
              <a:t> ID, Baud </a:t>
            </a:r>
            <a:r>
              <a:rPr lang="cs-CZ" sz="1100" dirty="0" err="1" smtClean="0"/>
              <a:t>rate</a:t>
            </a:r>
            <a:r>
              <a:rPr lang="cs-CZ" sz="1100" dirty="0" smtClean="0"/>
              <a:t>, parita, …</a:t>
            </a:r>
            <a:endParaRPr lang="cs-CZ" dirty="0"/>
          </a:p>
        </p:txBody>
      </p:sp>
      <p:sp>
        <p:nvSpPr>
          <p:cNvPr id="4" name="Zástupný symbol pro záhlaví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7051FEE2-E6F3-491C-AA12-46BC8D34BB5D}" type="datetime1">
              <a:rPr lang="de-DE" smtClean="0"/>
              <a:t>15.11.2017</a:t>
            </a:fld>
            <a:endParaRPr lang="de-DE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0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Ukázat ručně i načtením.</a:t>
            </a:r>
          </a:p>
          <a:p>
            <a:r>
              <a:rPr lang="cs-CZ" dirty="0" smtClean="0"/>
              <a:t>Ručně</a:t>
            </a:r>
            <a:r>
              <a:rPr lang="cs-CZ" baseline="0" dirty="0" smtClean="0"/>
              <a:t> = filtrování katalogu</a:t>
            </a:r>
          </a:p>
          <a:p>
            <a:r>
              <a:rPr lang="cs-CZ" baseline="0" dirty="0" smtClean="0"/>
              <a:t>Načtením = postup nastavení připojení</a:t>
            </a:r>
            <a:endParaRPr lang="cs-CZ" dirty="0"/>
          </a:p>
        </p:txBody>
      </p:sp>
      <p:sp>
        <p:nvSpPr>
          <p:cNvPr id="4" name="Zástupný symbol pro záhlaví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1E776B6C-2E27-4DC6-9E9D-F632B5A09A4B}" type="datetime1">
              <a:rPr lang="de-DE" smtClean="0"/>
              <a:t>15.11.2017</a:t>
            </a:fld>
            <a:endParaRPr lang="de-DE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79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* UKÁZKA</a:t>
            </a:r>
            <a:endParaRPr lang="cs-CZ" dirty="0"/>
          </a:p>
        </p:txBody>
      </p:sp>
      <p:sp>
        <p:nvSpPr>
          <p:cNvPr id="4" name="Zástupný symbol pro záhlaví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AA02E730-717E-4A1E-970B-6D5907909AA5}" type="datetime1">
              <a:rPr lang="de-DE" smtClean="0"/>
              <a:t>15.11.2017</a:t>
            </a:fld>
            <a:endParaRPr lang="de-DE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197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27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63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3 - </a:t>
            </a:r>
            <a:fld id="{D596A04B-ACB9-4AAE-868A-1FE9F3320A5A}" type="slidenum">
              <a:rPr lang="de-DE" smtClean="0"/>
              <a:pPr/>
              <a:t>28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58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350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0"/>
            <a:ext cx="6156000" cy="721257"/>
          </a:xfrm>
        </p:spPr>
        <p:txBody>
          <a:bodyPr wrap="square" tIns="0" bIns="0" anchor="b" anchorCtr="0"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 bwMode="gray">
          <a:xfrm>
            <a:off x="7315092" y="342569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1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3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556200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556199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2556200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561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2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677628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677627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680200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0200" y="776919"/>
            <a:ext cx="4031999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4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805133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6805133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6804023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04023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0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7675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1"/>
            <a:ext cx="9143999" cy="3525063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8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xtra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227497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766982"/>
            <a:ext cx="8280000" cy="103703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3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2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10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3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20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0"/>
          </p:nvPr>
        </p:nvSpPr>
        <p:spPr bwMode="gray">
          <a:xfrm>
            <a:off x="32634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60948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3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ildplatzhalter 9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3263400" y="314695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9480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3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4631403"/>
            <a:ext cx="6156000" cy="31661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017720"/>
            <a:ext cx="6156000" cy="594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8161530" y="4948238"/>
            <a:ext cx="586933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7315092" y="4400085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3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Rechteck 1"/>
          <p:cNvSpPr/>
          <p:nvPr userDrawn="1"/>
        </p:nvSpPr>
        <p:spPr bwMode="gray">
          <a:xfrm>
            <a:off x="323528" y="4948014"/>
            <a:ext cx="2448272" cy="195484"/>
          </a:xfrm>
          <a:prstGeom prst="rect">
            <a:avLst/>
          </a:prstGeom>
          <a:solidFill>
            <a:schemeClr val="bg1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6452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407954"/>
            <a:ext cx="1655940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87201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744031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1" name="Bildplatzhalter 9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561604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48806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87201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744030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61604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488062" y="4407954"/>
            <a:ext cx="1655940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6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-1" y="4407954"/>
            <a:ext cx="2903951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120027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1118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120025" y="4407954"/>
            <a:ext cx="2903951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41118" y="4407954"/>
            <a:ext cx="2903951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2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/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804000" y="1278712"/>
            <a:ext cx="23400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04025" y="3498326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Verfügbarkeit eingeben</a:t>
            </a:r>
            <a:br>
              <a:rPr lang="de-DE" dirty="0" smtClean="0"/>
            </a:br>
            <a:r>
              <a:rPr lang="de-DE" dirty="0" smtClean="0"/>
              <a:t>Preis (netto) eingeben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804025" y="3148013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Artikelbezeichnung eingeben,</a:t>
            </a:r>
            <a:br>
              <a:rPr lang="de-DE" dirty="0" smtClean="0"/>
            </a:br>
            <a:r>
              <a:rPr lang="de-DE" dirty="0" smtClean="0"/>
              <a:t>Artikelnummer eingeben</a:t>
            </a:r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2555875" y="4941888"/>
            <a:ext cx="615632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 bwMode="gray">
          <a:xfrm>
            <a:off x="1795708" y="1781676"/>
            <a:ext cx="5552584" cy="1580148"/>
            <a:chOff x="2111027" y="2424641"/>
            <a:chExt cx="4973456" cy="1415341"/>
          </a:xfrm>
          <a:solidFill>
            <a:schemeClr val="tx1"/>
          </a:solidFill>
        </p:grpSpPr>
        <p:grpSp>
          <p:nvGrpSpPr>
            <p:cNvPr id="10" name="Gruppieren 9"/>
            <p:cNvGrpSpPr/>
            <p:nvPr/>
          </p:nvGrpSpPr>
          <p:grpSpPr bwMode="gray">
            <a:xfrm>
              <a:off x="2111027" y="2451033"/>
              <a:ext cx="4554755" cy="1363358"/>
              <a:chOff x="-14754225" y="7677150"/>
              <a:chExt cx="35820350" cy="10721976"/>
            </a:xfrm>
            <a:grpFill/>
          </p:grpSpPr>
          <p:sp>
            <p:nvSpPr>
              <p:cNvPr id="14" name="Freeform 20"/>
              <p:cNvSpPr>
                <a:spLocks/>
              </p:cNvSpPr>
              <p:nvPr/>
            </p:nvSpPr>
            <p:spPr bwMode="gray">
              <a:xfrm>
                <a:off x="-12317413" y="13400088"/>
                <a:ext cx="4754563" cy="4872038"/>
              </a:xfrm>
              <a:custGeom>
                <a:avLst/>
                <a:gdLst>
                  <a:gd name="T0" fmla="*/ 2195 w 2995"/>
                  <a:gd name="T1" fmla="*/ 0 h 3069"/>
                  <a:gd name="T2" fmla="*/ 2195 w 2995"/>
                  <a:gd name="T3" fmla="*/ 1913 h 3069"/>
                  <a:gd name="T4" fmla="*/ 806 w 2995"/>
                  <a:gd name="T5" fmla="*/ 0 h 3069"/>
                  <a:gd name="T6" fmla="*/ 806 w 2995"/>
                  <a:gd name="T7" fmla="*/ 2 h 3069"/>
                  <a:gd name="T8" fmla="*/ 806 w 2995"/>
                  <a:gd name="T9" fmla="*/ 0 h 3069"/>
                  <a:gd name="T10" fmla="*/ 0 w 2995"/>
                  <a:gd name="T11" fmla="*/ 0 h 3069"/>
                  <a:gd name="T12" fmla="*/ 0 w 2995"/>
                  <a:gd name="T13" fmla="*/ 3066 h 3069"/>
                  <a:gd name="T14" fmla="*/ 806 w 2995"/>
                  <a:gd name="T15" fmla="*/ 3066 h 3069"/>
                  <a:gd name="T16" fmla="*/ 806 w 2995"/>
                  <a:gd name="T17" fmla="*/ 1157 h 3069"/>
                  <a:gd name="T18" fmla="*/ 2192 w 2995"/>
                  <a:gd name="T19" fmla="*/ 3069 h 3069"/>
                  <a:gd name="T20" fmla="*/ 2195 w 2995"/>
                  <a:gd name="T21" fmla="*/ 3066 h 3069"/>
                  <a:gd name="T22" fmla="*/ 2195 w 2995"/>
                  <a:gd name="T23" fmla="*/ 3066 h 3069"/>
                  <a:gd name="T24" fmla="*/ 2995 w 2995"/>
                  <a:gd name="T25" fmla="*/ 3066 h 3069"/>
                  <a:gd name="T26" fmla="*/ 2995 w 2995"/>
                  <a:gd name="T27" fmla="*/ 0 h 3069"/>
                  <a:gd name="T28" fmla="*/ 2195 w 2995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5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2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5" y="3066"/>
                    </a:lnTo>
                    <a:lnTo>
                      <a:pt x="2995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gray">
              <a:xfrm>
                <a:off x="-6519863" y="13400088"/>
                <a:ext cx="4759325" cy="4872038"/>
              </a:xfrm>
              <a:custGeom>
                <a:avLst/>
                <a:gdLst>
                  <a:gd name="T0" fmla="*/ 2195 w 2998"/>
                  <a:gd name="T1" fmla="*/ 0 h 3069"/>
                  <a:gd name="T2" fmla="*/ 2195 w 2998"/>
                  <a:gd name="T3" fmla="*/ 1913 h 3069"/>
                  <a:gd name="T4" fmla="*/ 806 w 2998"/>
                  <a:gd name="T5" fmla="*/ 0 h 3069"/>
                  <a:gd name="T6" fmla="*/ 806 w 2998"/>
                  <a:gd name="T7" fmla="*/ 2 h 3069"/>
                  <a:gd name="T8" fmla="*/ 806 w 2998"/>
                  <a:gd name="T9" fmla="*/ 0 h 3069"/>
                  <a:gd name="T10" fmla="*/ 0 w 2998"/>
                  <a:gd name="T11" fmla="*/ 0 h 3069"/>
                  <a:gd name="T12" fmla="*/ 0 w 2998"/>
                  <a:gd name="T13" fmla="*/ 3066 h 3069"/>
                  <a:gd name="T14" fmla="*/ 806 w 2998"/>
                  <a:gd name="T15" fmla="*/ 3066 h 3069"/>
                  <a:gd name="T16" fmla="*/ 806 w 2998"/>
                  <a:gd name="T17" fmla="*/ 1157 h 3069"/>
                  <a:gd name="T18" fmla="*/ 2195 w 2998"/>
                  <a:gd name="T19" fmla="*/ 3069 h 3069"/>
                  <a:gd name="T20" fmla="*/ 2195 w 2998"/>
                  <a:gd name="T21" fmla="*/ 3066 h 3069"/>
                  <a:gd name="T22" fmla="*/ 2195 w 2998"/>
                  <a:gd name="T23" fmla="*/ 3066 h 3069"/>
                  <a:gd name="T24" fmla="*/ 2998 w 2998"/>
                  <a:gd name="T25" fmla="*/ 3066 h 3069"/>
                  <a:gd name="T26" fmla="*/ 2998 w 2998"/>
                  <a:gd name="T27" fmla="*/ 0 h 3069"/>
                  <a:gd name="T28" fmla="*/ 2195 w 2998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8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5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8" y="3066"/>
                    </a:lnTo>
                    <a:lnTo>
                      <a:pt x="2998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gray">
              <a:xfrm>
                <a:off x="10480128" y="7677150"/>
                <a:ext cx="7172875" cy="4867273"/>
              </a:xfrm>
              <a:custGeom>
                <a:avLst/>
                <a:gdLst>
                  <a:gd name="T0" fmla="*/ 1071 w 1848"/>
                  <a:gd name="T1" fmla="*/ 0 h 1298"/>
                  <a:gd name="T2" fmla="*/ 1239 w 1848"/>
                  <a:gd name="T3" fmla="*/ 617 h 1298"/>
                  <a:gd name="T4" fmla="*/ 1261 w 1848"/>
                  <a:gd name="T5" fmla="*/ 704 h 1298"/>
                  <a:gd name="T6" fmla="*/ 1281 w 1848"/>
                  <a:gd name="T7" fmla="*/ 808 h 1298"/>
                  <a:gd name="T8" fmla="*/ 1305 w 1848"/>
                  <a:gd name="T9" fmla="*/ 694 h 1298"/>
                  <a:gd name="T10" fmla="*/ 1323 w 1848"/>
                  <a:gd name="T11" fmla="*/ 617 h 1298"/>
                  <a:gd name="T12" fmla="*/ 1480 w 1848"/>
                  <a:gd name="T13" fmla="*/ 0 h 1298"/>
                  <a:gd name="T14" fmla="*/ 1848 w 1848"/>
                  <a:gd name="T15" fmla="*/ 0 h 1298"/>
                  <a:gd name="T16" fmla="*/ 1470 w 1848"/>
                  <a:gd name="T17" fmla="*/ 1298 h 1298"/>
                  <a:gd name="T18" fmla="*/ 1133 w 1848"/>
                  <a:gd name="T19" fmla="*/ 1298 h 1298"/>
                  <a:gd name="T20" fmla="*/ 967 w 1848"/>
                  <a:gd name="T21" fmla="*/ 744 h 1298"/>
                  <a:gd name="T22" fmla="*/ 937 w 1848"/>
                  <a:gd name="T23" fmla="*/ 630 h 1298"/>
                  <a:gd name="T24" fmla="*/ 923 w 1848"/>
                  <a:gd name="T25" fmla="*/ 570 h 1298"/>
                  <a:gd name="T26" fmla="*/ 910 w 1848"/>
                  <a:gd name="T27" fmla="*/ 623 h 1298"/>
                  <a:gd name="T28" fmla="*/ 878 w 1848"/>
                  <a:gd name="T29" fmla="*/ 744 h 1298"/>
                  <a:gd name="T30" fmla="*/ 716 w 1848"/>
                  <a:gd name="T31" fmla="*/ 1298 h 1298"/>
                  <a:gd name="T32" fmla="*/ 377 w 1848"/>
                  <a:gd name="T33" fmla="*/ 1298 h 1298"/>
                  <a:gd name="T34" fmla="*/ 0 w 1848"/>
                  <a:gd name="T35" fmla="*/ 0 h 1298"/>
                  <a:gd name="T36" fmla="*/ 368 w 1848"/>
                  <a:gd name="T37" fmla="*/ 0 h 1298"/>
                  <a:gd name="T38" fmla="*/ 521 w 1848"/>
                  <a:gd name="T39" fmla="*/ 621 h 1298"/>
                  <a:gd name="T40" fmla="*/ 543 w 1848"/>
                  <a:gd name="T41" fmla="*/ 717 h 1298"/>
                  <a:gd name="T42" fmla="*/ 562 w 1848"/>
                  <a:gd name="T43" fmla="*/ 815 h 1298"/>
                  <a:gd name="T44" fmla="*/ 580 w 1848"/>
                  <a:gd name="T45" fmla="*/ 737 h 1298"/>
                  <a:gd name="T46" fmla="*/ 609 w 1848"/>
                  <a:gd name="T47" fmla="*/ 621 h 1298"/>
                  <a:gd name="T48" fmla="*/ 777 w 1848"/>
                  <a:gd name="T49" fmla="*/ 0 h 1298"/>
                  <a:gd name="T50" fmla="*/ 1071 w 1848"/>
                  <a:gd name="T5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8" h="1298">
                    <a:moveTo>
                      <a:pt x="1071" y="0"/>
                    </a:moveTo>
                    <a:cubicBezTo>
                      <a:pt x="1239" y="617"/>
                      <a:pt x="1239" y="617"/>
                      <a:pt x="1239" y="617"/>
                    </a:cubicBezTo>
                    <a:cubicBezTo>
                      <a:pt x="1246" y="645"/>
                      <a:pt x="1254" y="674"/>
                      <a:pt x="1261" y="704"/>
                    </a:cubicBezTo>
                    <a:cubicBezTo>
                      <a:pt x="1267" y="734"/>
                      <a:pt x="1274" y="769"/>
                      <a:pt x="1281" y="808"/>
                    </a:cubicBezTo>
                    <a:cubicBezTo>
                      <a:pt x="1291" y="762"/>
                      <a:pt x="1298" y="724"/>
                      <a:pt x="1305" y="694"/>
                    </a:cubicBezTo>
                    <a:cubicBezTo>
                      <a:pt x="1311" y="664"/>
                      <a:pt x="1317" y="638"/>
                      <a:pt x="1323" y="617"/>
                    </a:cubicBezTo>
                    <a:cubicBezTo>
                      <a:pt x="1480" y="0"/>
                      <a:pt x="1480" y="0"/>
                      <a:pt x="1480" y="0"/>
                    </a:cubicBezTo>
                    <a:cubicBezTo>
                      <a:pt x="1848" y="0"/>
                      <a:pt x="1848" y="0"/>
                      <a:pt x="1848" y="0"/>
                    </a:cubicBezTo>
                    <a:cubicBezTo>
                      <a:pt x="1470" y="1298"/>
                      <a:pt x="1470" y="1298"/>
                      <a:pt x="1470" y="1298"/>
                    </a:cubicBezTo>
                    <a:cubicBezTo>
                      <a:pt x="1133" y="1298"/>
                      <a:pt x="1133" y="1298"/>
                      <a:pt x="1133" y="1298"/>
                    </a:cubicBezTo>
                    <a:cubicBezTo>
                      <a:pt x="967" y="744"/>
                      <a:pt x="967" y="744"/>
                      <a:pt x="967" y="744"/>
                    </a:cubicBezTo>
                    <a:cubicBezTo>
                      <a:pt x="961" y="724"/>
                      <a:pt x="951" y="686"/>
                      <a:pt x="937" y="630"/>
                    </a:cubicBezTo>
                    <a:cubicBezTo>
                      <a:pt x="931" y="604"/>
                      <a:pt x="926" y="584"/>
                      <a:pt x="923" y="570"/>
                    </a:cubicBezTo>
                    <a:cubicBezTo>
                      <a:pt x="920" y="583"/>
                      <a:pt x="915" y="600"/>
                      <a:pt x="910" y="623"/>
                    </a:cubicBezTo>
                    <a:cubicBezTo>
                      <a:pt x="896" y="680"/>
                      <a:pt x="885" y="720"/>
                      <a:pt x="878" y="744"/>
                    </a:cubicBezTo>
                    <a:cubicBezTo>
                      <a:pt x="716" y="1298"/>
                      <a:pt x="716" y="1298"/>
                      <a:pt x="716" y="1298"/>
                    </a:cubicBezTo>
                    <a:cubicBezTo>
                      <a:pt x="377" y="1298"/>
                      <a:pt x="377" y="1298"/>
                      <a:pt x="377" y="12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21" y="621"/>
                      <a:pt x="521" y="621"/>
                      <a:pt x="521" y="621"/>
                    </a:cubicBezTo>
                    <a:cubicBezTo>
                      <a:pt x="528" y="653"/>
                      <a:pt x="536" y="685"/>
                      <a:pt x="543" y="717"/>
                    </a:cubicBezTo>
                    <a:cubicBezTo>
                      <a:pt x="550" y="748"/>
                      <a:pt x="556" y="781"/>
                      <a:pt x="562" y="815"/>
                    </a:cubicBezTo>
                    <a:cubicBezTo>
                      <a:pt x="568" y="790"/>
                      <a:pt x="574" y="764"/>
                      <a:pt x="580" y="737"/>
                    </a:cubicBezTo>
                    <a:cubicBezTo>
                      <a:pt x="586" y="710"/>
                      <a:pt x="596" y="671"/>
                      <a:pt x="609" y="621"/>
                    </a:cubicBezTo>
                    <a:cubicBezTo>
                      <a:pt x="777" y="0"/>
                      <a:pt x="777" y="0"/>
                      <a:pt x="777" y="0"/>
                    </a:cubicBez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gray">
              <a:xfrm>
                <a:off x="18084800" y="7677150"/>
                <a:ext cx="2981325" cy="4867275"/>
              </a:xfrm>
              <a:custGeom>
                <a:avLst/>
                <a:gdLst>
                  <a:gd name="T0" fmla="*/ 0 w 1878"/>
                  <a:gd name="T1" fmla="*/ 3066 h 3066"/>
                  <a:gd name="T2" fmla="*/ 0 w 1878"/>
                  <a:gd name="T3" fmla="*/ 0 h 3066"/>
                  <a:gd name="T4" fmla="*/ 1878 w 1878"/>
                  <a:gd name="T5" fmla="*/ 0 h 3066"/>
                  <a:gd name="T6" fmla="*/ 1878 w 1878"/>
                  <a:gd name="T7" fmla="*/ 673 h 3066"/>
                  <a:gd name="T8" fmla="*/ 815 w 1878"/>
                  <a:gd name="T9" fmla="*/ 673 h 3066"/>
                  <a:gd name="T10" fmla="*/ 815 w 1878"/>
                  <a:gd name="T11" fmla="*/ 1205 h 3066"/>
                  <a:gd name="T12" fmla="*/ 1818 w 1878"/>
                  <a:gd name="T13" fmla="*/ 1205 h 3066"/>
                  <a:gd name="T14" fmla="*/ 1818 w 1878"/>
                  <a:gd name="T15" fmla="*/ 1862 h 3066"/>
                  <a:gd name="T16" fmla="*/ 815 w 1878"/>
                  <a:gd name="T17" fmla="*/ 1862 h 3066"/>
                  <a:gd name="T18" fmla="*/ 815 w 1878"/>
                  <a:gd name="T19" fmla="*/ 2379 h 3066"/>
                  <a:gd name="T20" fmla="*/ 1878 w 1878"/>
                  <a:gd name="T21" fmla="*/ 2379 h 3066"/>
                  <a:gd name="T22" fmla="*/ 1878 w 1878"/>
                  <a:gd name="T23" fmla="*/ 3066 h 3066"/>
                  <a:gd name="T24" fmla="*/ 0 w 1878"/>
                  <a:gd name="T25" fmla="*/ 3066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6">
                    <a:moveTo>
                      <a:pt x="0" y="3066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8" y="1205"/>
                    </a:lnTo>
                    <a:lnTo>
                      <a:pt x="1818" y="1862"/>
                    </a:lnTo>
                    <a:lnTo>
                      <a:pt x="815" y="1862"/>
                    </a:lnTo>
                    <a:lnTo>
                      <a:pt x="815" y="2379"/>
                    </a:lnTo>
                    <a:lnTo>
                      <a:pt x="1878" y="2379"/>
                    </a:lnTo>
                    <a:lnTo>
                      <a:pt x="1878" y="3066"/>
                    </a:lnTo>
                    <a:lnTo>
                      <a:pt x="0" y="306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gray">
              <a:xfrm>
                <a:off x="-14754225" y="13400088"/>
                <a:ext cx="1338263" cy="48720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25"/>
              <p:cNvSpPr>
                <a:spLocks noEditPoints="1"/>
              </p:cNvSpPr>
              <p:nvPr/>
            </p:nvSpPr>
            <p:spPr bwMode="gray">
              <a:xfrm>
                <a:off x="-925513" y="13292138"/>
                <a:ext cx="5202238" cy="5106988"/>
              </a:xfrm>
              <a:custGeom>
                <a:avLst/>
                <a:gdLst>
                  <a:gd name="T0" fmla="*/ 1387 w 1387"/>
                  <a:gd name="T1" fmla="*/ 681 h 1362"/>
                  <a:gd name="T2" fmla="*/ 1335 w 1387"/>
                  <a:gd name="T3" fmla="*/ 944 h 1362"/>
                  <a:gd name="T4" fmla="*/ 1186 w 1387"/>
                  <a:gd name="T5" fmla="*/ 1163 h 1362"/>
                  <a:gd name="T6" fmla="*/ 959 w 1387"/>
                  <a:gd name="T7" fmla="*/ 1310 h 1362"/>
                  <a:gd name="T8" fmla="*/ 694 w 1387"/>
                  <a:gd name="T9" fmla="*/ 1362 h 1362"/>
                  <a:gd name="T10" fmla="*/ 427 w 1387"/>
                  <a:gd name="T11" fmla="*/ 1310 h 1362"/>
                  <a:gd name="T12" fmla="*/ 204 w 1387"/>
                  <a:gd name="T13" fmla="*/ 1163 h 1362"/>
                  <a:gd name="T14" fmla="*/ 52 w 1387"/>
                  <a:gd name="T15" fmla="*/ 943 h 1362"/>
                  <a:gd name="T16" fmla="*/ 0 w 1387"/>
                  <a:gd name="T17" fmla="*/ 681 h 1362"/>
                  <a:gd name="T18" fmla="*/ 52 w 1387"/>
                  <a:gd name="T19" fmla="*/ 419 h 1362"/>
                  <a:gd name="T20" fmla="*/ 204 w 1387"/>
                  <a:gd name="T21" fmla="*/ 200 h 1362"/>
                  <a:gd name="T22" fmla="*/ 427 w 1387"/>
                  <a:gd name="T23" fmla="*/ 52 h 1362"/>
                  <a:gd name="T24" fmla="*/ 694 w 1387"/>
                  <a:gd name="T25" fmla="*/ 0 h 1362"/>
                  <a:gd name="T26" fmla="*/ 960 w 1387"/>
                  <a:gd name="T27" fmla="*/ 52 h 1362"/>
                  <a:gd name="T28" fmla="*/ 1186 w 1387"/>
                  <a:gd name="T29" fmla="*/ 200 h 1362"/>
                  <a:gd name="T30" fmla="*/ 1335 w 1387"/>
                  <a:gd name="T31" fmla="*/ 419 h 1362"/>
                  <a:gd name="T32" fmla="*/ 1387 w 1387"/>
                  <a:gd name="T33" fmla="*/ 681 h 1362"/>
                  <a:gd name="T34" fmla="*/ 694 w 1387"/>
                  <a:gd name="T35" fmla="*/ 1062 h 1362"/>
                  <a:gd name="T36" fmla="*/ 937 w 1387"/>
                  <a:gd name="T37" fmla="*/ 954 h 1362"/>
                  <a:gd name="T38" fmla="*/ 1033 w 1387"/>
                  <a:gd name="T39" fmla="*/ 681 h 1362"/>
                  <a:gd name="T40" fmla="*/ 936 w 1387"/>
                  <a:gd name="T41" fmla="*/ 409 h 1362"/>
                  <a:gd name="T42" fmla="*/ 694 w 1387"/>
                  <a:gd name="T43" fmla="*/ 300 h 1362"/>
                  <a:gd name="T44" fmla="*/ 450 w 1387"/>
                  <a:gd name="T45" fmla="*/ 409 h 1362"/>
                  <a:gd name="T46" fmla="*/ 354 w 1387"/>
                  <a:gd name="T47" fmla="*/ 681 h 1362"/>
                  <a:gd name="T48" fmla="*/ 449 w 1387"/>
                  <a:gd name="T49" fmla="*/ 955 h 1362"/>
                  <a:gd name="T50" fmla="*/ 694 w 1387"/>
                  <a:gd name="T51" fmla="*/ 1062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7" h="1362">
                    <a:moveTo>
                      <a:pt x="1387" y="681"/>
                    </a:moveTo>
                    <a:cubicBezTo>
                      <a:pt x="1387" y="775"/>
                      <a:pt x="1370" y="862"/>
                      <a:pt x="1335" y="944"/>
                    </a:cubicBezTo>
                    <a:cubicBezTo>
                      <a:pt x="1301" y="1025"/>
                      <a:pt x="1251" y="1098"/>
                      <a:pt x="1186" y="1163"/>
                    </a:cubicBezTo>
                    <a:cubicBezTo>
                      <a:pt x="1119" y="1226"/>
                      <a:pt x="1044" y="1276"/>
                      <a:pt x="959" y="1310"/>
                    </a:cubicBezTo>
                    <a:cubicBezTo>
                      <a:pt x="874" y="1345"/>
                      <a:pt x="785" y="1362"/>
                      <a:pt x="694" y="1362"/>
                    </a:cubicBezTo>
                    <a:cubicBezTo>
                      <a:pt x="601" y="1362"/>
                      <a:pt x="512" y="1345"/>
                      <a:pt x="427" y="1310"/>
                    </a:cubicBezTo>
                    <a:cubicBezTo>
                      <a:pt x="343" y="1276"/>
                      <a:pt x="268" y="1226"/>
                      <a:pt x="204" y="1163"/>
                    </a:cubicBezTo>
                    <a:cubicBezTo>
                      <a:pt x="137" y="1098"/>
                      <a:pt x="86" y="1025"/>
                      <a:pt x="52" y="943"/>
                    </a:cubicBezTo>
                    <a:cubicBezTo>
                      <a:pt x="17" y="861"/>
                      <a:pt x="0" y="773"/>
                      <a:pt x="0" y="681"/>
                    </a:cubicBezTo>
                    <a:cubicBezTo>
                      <a:pt x="0" y="588"/>
                      <a:pt x="17" y="501"/>
                      <a:pt x="52" y="419"/>
                    </a:cubicBezTo>
                    <a:cubicBezTo>
                      <a:pt x="86" y="337"/>
                      <a:pt x="137" y="264"/>
                      <a:pt x="204" y="200"/>
                    </a:cubicBezTo>
                    <a:cubicBezTo>
                      <a:pt x="268" y="136"/>
                      <a:pt x="343" y="87"/>
                      <a:pt x="427" y="52"/>
                    </a:cubicBezTo>
                    <a:cubicBezTo>
                      <a:pt x="512" y="18"/>
                      <a:pt x="601" y="0"/>
                      <a:pt x="694" y="0"/>
                    </a:cubicBezTo>
                    <a:cubicBezTo>
                      <a:pt x="786" y="0"/>
                      <a:pt x="875" y="18"/>
                      <a:pt x="960" y="52"/>
                    </a:cubicBezTo>
                    <a:cubicBezTo>
                      <a:pt x="1045" y="87"/>
                      <a:pt x="1121" y="136"/>
                      <a:pt x="1186" y="200"/>
                    </a:cubicBezTo>
                    <a:cubicBezTo>
                      <a:pt x="1251" y="264"/>
                      <a:pt x="1300" y="337"/>
                      <a:pt x="1335" y="419"/>
                    </a:cubicBezTo>
                    <a:cubicBezTo>
                      <a:pt x="1369" y="501"/>
                      <a:pt x="1387" y="588"/>
                      <a:pt x="1387" y="681"/>
                    </a:cubicBezTo>
                    <a:close/>
                    <a:moveTo>
                      <a:pt x="694" y="1062"/>
                    </a:moveTo>
                    <a:cubicBezTo>
                      <a:pt x="792" y="1062"/>
                      <a:pt x="873" y="1026"/>
                      <a:pt x="937" y="954"/>
                    </a:cubicBezTo>
                    <a:cubicBezTo>
                      <a:pt x="1001" y="882"/>
                      <a:pt x="1033" y="791"/>
                      <a:pt x="1033" y="681"/>
                    </a:cubicBezTo>
                    <a:cubicBezTo>
                      <a:pt x="1033" y="572"/>
                      <a:pt x="1001" y="482"/>
                      <a:pt x="936" y="409"/>
                    </a:cubicBezTo>
                    <a:cubicBezTo>
                      <a:pt x="871" y="336"/>
                      <a:pt x="790" y="300"/>
                      <a:pt x="694" y="300"/>
                    </a:cubicBezTo>
                    <a:cubicBezTo>
                      <a:pt x="596" y="300"/>
                      <a:pt x="515" y="336"/>
                      <a:pt x="450" y="409"/>
                    </a:cubicBezTo>
                    <a:cubicBezTo>
                      <a:pt x="386" y="481"/>
                      <a:pt x="354" y="572"/>
                      <a:pt x="354" y="681"/>
                    </a:cubicBezTo>
                    <a:cubicBezTo>
                      <a:pt x="354" y="792"/>
                      <a:pt x="386" y="884"/>
                      <a:pt x="449" y="955"/>
                    </a:cubicBezTo>
                    <a:cubicBezTo>
                      <a:pt x="512" y="1027"/>
                      <a:pt x="594" y="1062"/>
                      <a:pt x="694" y="10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  <a:gd name="T14" fmla="*/ 2320 w 3208"/>
                  <a:gd name="T15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  <a:lnTo>
                      <a:pt x="2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8"/>
              <p:cNvSpPr>
                <a:spLocks noEditPoints="1"/>
              </p:cNvSpPr>
              <p:nvPr/>
            </p:nvSpPr>
            <p:spPr bwMode="gray">
              <a:xfrm>
                <a:off x="9080500" y="13400088"/>
                <a:ext cx="5021263" cy="4872038"/>
              </a:xfrm>
              <a:custGeom>
                <a:avLst/>
                <a:gdLst>
                  <a:gd name="T0" fmla="*/ 0 w 1339"/>
                  <a:gd name="T1" fmla="*/ 1299 h 1299"/>
                  <a:gd name="T2" fmla="*/ 448 w 1339"/>
                  <a:gd name="T3" fmla="*/ 0 h 1299"/>
                  <a:gd name="T4" fmla="*/ 891 w 1339"/>
                  <a:gd name="T5" fmla="*/ 0 h 1299"/>
                  <a:gd name="T6" fmla="*/ 1339 w 1339"/>
                  <a:gd name="T7" fmla="*/ 1299 h 1299"/>
                  <a:gd name="T8" fmla="*/ 987 w 1339"/>
                  <a:gd name="T9" fmla="*/ 1299 h 1299"/>
                  <a:gd name="T10" fmla="*/ 922 w 1339"/>
                  <a:gd name="T11" fmla="*/ 1066 h 1299"/>
                  <a:gd name="T12" fmla="*/ 419 w 1339"/>
                  <a:gd name="T13" fmla="*/ 1066 h 1299"/>
                  <a:gd name="T14" fmla="*/ 352 w 1339"/>
                  <a:gd name="T15" fmla="*/ 1299 h 1299"/>
                  <a:gd name="T16" fmla="*/ 0 w 1339"/>
                  <a:gd name="T17" fmla="*/ 1299 h 1299"/>
                  <a:gd name="T18" fmla="*/ 495 w 1339"/>
                  <a:gd name="T19" fmla="*/ 814 h 1299"/>
                  <a:gd name="T20" fmla="*/ 847 w 1339"/>
                  <a:gd name="T21" fmla="*/ 814 h 1299"/>
                  <a:gd name="T22" fmla="*/ 715 w 1339"/>
                  <a:gd name="T23" fmla="*/ 385 h 1299"/>
                  <a:gd name="T24" fmla="*/ 698 w 1339"/>
                  <a:gd name="T25" fmla="*/ 322 h 1299"/>
                  <a:gd name="T26" fmla="*/ 671 w 1339"/>
                  <a:gd name="T27" fmla="*/ 211 h 1299"/>
                  <a:gd name="T28" fmla="*/ 648 w 1339"/>
                  <a:gd name="T29" fmla="*/ 302 h 1299"/>
                  <a:gd name="T30" fmla="*/ 626 w 1339"/>
                  <a:gd name="T31" fmla="*/ 385 h 1299"/>
                  <a:gd name="T32" fmla="*/ 495 w 1339"/>
                  <a:gd name="T33" fmla="*/ 81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9" h="1299">
                    <a:moveTo>
                      <a:pt x="0" y="1299"/>
                    </a:moveTo>
                    <a:cubicBezTo>
                      <a:pt x="448" y="0"/>
                      <a:pt x="448" y="0"/>
                      <a:pt x="448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1339" y="1299"/>
                      <a:pt x="1339" y="1299"/>
                      <a:pt x="1339" y="1299"/>
                    </a:cubicBezTo>
                    <a:cubicBezTo>
                      <a:pt x="987" y="1299"/>
                      <a:pt x="987" y="1299"/>
                      <a:pt x="987" y="1299"/>
                    </a:cubicBezTo>
                    <a:cubicBezTo>
                      <a:pt x="922" y="1066"/>
                      <a:pt x="922" y="1066"/>
                      <a:pt x="922" y="1066"/>
                    </a:cubicBezTo>
                    <a:cubicBezTo>
                      <a:pt x="419" y="1066"/>
                      <a:pt x="419" y="1066"/>
                      <a:pt x="419" y="1066"/>
                    </a:cubicBezTo>
                    <a:cubicBezTo>
                      <a:pt x="352" y="1299"/>
                      <a:pt x="352" y="1299"/>
                      <a:pt x="352" y="1299"/>
                    </a:cubicBezTo>
                    <a:lnTo>
                      <a:pt x="0" y="1299"/>
                    </a:lnTo>
                    <a:close/>
                    <a:moveTo>
                      <a:pt x="495" y="814"/>
                    </a:moveTo>
                    <a:cubicBezTo>
                      <a:pt x="847" y="814"/>
                      <a:pt x="847" y="814"/>
                      <a:pt x="847" y="814"/>
                    </a:cubicBezTo>
                    <a:cubicBezTo>
                      <a:pt x="715" y="385"/>
                      <a:pt x="715" y="385"/>
                      <a:pt x="715" y="385"/>
                    </a:cubicBezTo>
                    <a:cubicBezTo>
                      <a:pt x="711" y="372"/>
                      <a:pt x="705" y="351"/>
                      <a:pt x="698" y="322"/>
                    </a:cubicBezTo>
                    <a:cubicBezTo>
                      <a:pt x="691" y="293"/>
                      <a:pt x="682" y="256"/>
                      <a:pt x="671" y="211"/>
                    </a:cubicBezTo>
                    <a:cubicBezTo>
                      <a:pt x="663" y="243"/>
                      <a:pt x="656" y="273"/>
                      <a:pt x="648" y="302"/>
                    </a:cubicBezTo>
                    <a:cubicBezTo>
                      <a:pt x="641" y="331"/>
                      <a:pt x="633" y="359"/>
                      <a:pt x="626" y="385"/>
                    </a:cubicBezTo>
                    <a:lnTo>
                      <a:pt x="495" y="8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gray">
              <a:xfrm>
                <a:off x="13906500" y="13400088"/>
                <a:ext cx="3506788" cy="4872038"/>
              </a:xfrm>
              <a:custGeom>
                <a:avLst/>
                <a:gdLst>
                  <a:gd name="T0" fmla="*/ 687 w 2209"/>
                  <a:gd name="T1" fmla="*/ 3069 h 3069"/>
                  <a:gd name="T2" fmla="*/ 687 w 2209"/>
                  <a:gd name="T3" fmla="*/ 725 h 3069"/>
                  <a:gd name="T4" fmla="*/ 0 w 2209"/>
                  <a:gd name="T5" fmla="*/ 725 h 3069"/>
                  <a:gd name="T6" fmla="*/ 0 w 2209"/>
                  <a:gd name="T7" fmla="*/ 0 h 3069"/>
                  <a:gd name="T8" fmla="*/ 2209 w 2209"/>
                  <a:gd name="T9" fmla="*/ 0 h 3069"/>
                  <a:gd name="T10" fmla="*/ 2209 w 2209"/>
                  <a:gd name="T11" fmla="*/ 725 h 3069"/>
                  <a:gd name="T12" fmla="*/ 1521 w 2209"/>
                  <a:gd name="T13" fmla="*/ 725 h 3069"/>
                  <a:gd name="T14" fmla="*/ 1521 w 2209"/>
                  <a:gd name="T15" fmla="*/ 3069 h 3069"/>
                  <a:gd name="T16" fmla="*/ 687 w 2209"/>
                  <a:gd name="T17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9" h="3069">
                    <a:moveTo>
                      <a:pt x="687" y="3069"/>
                    </a:moveTo>
                    <a:lnTo>
                      <a:pt x="687" y="725"/>
                    </a:lnTo>
                    <a:lnTo>
                      <a:pt x="0" y="725"/>
                    </a:lnTo>
                    <a:lnTo>
                      <a:pt x="0" y="0"/>
                    </a:lnTo>
                    <a:lnTo>
                      <a:pt x="2209" y="0"/>
                    </a:lnTo>
                    <a:lnTo>
                      <a:pt x="2209" y="725"/>
                    </a:lnTo>
                    <a:lnTo>
                      <a:pt x="1521" y="725"/>
                    </a:lnTo>
                    <a:lnTo>
                      <a:pt x="1521" y="3069"/>
                    </a:lnTo>
                    <a:lnTo>
                      <a:pt x="687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gray">
              <a:xfrm>
                <a:off x="18080038" y="13400088"/>
                <a:ext cx="2981325" cy="4872038"/>
              </a:xfrm>
              <a:custGeom>
                <a:avLst/>
                <a:gdLst>
                  <a:gd name="T0" fmla="*/ 0 w 1878"/>
                  <a:gd name="T1" fmla="*/ 3069 h 3069"/>
                  <a:gd name="T2" fmla="*/ 0 w 1878"/>
                  <a:gd name="T3" fmla="*/ 0 h 3069"/>
                  <a:gd name="T4" fmla="*/ 1878 w 1878"/>
                  <a:gd name="T5" fmla="*/ 0 h 3069"/>
                  <a:gd name="T6" fmla="*/ 1878 w 1878"/>
                  <a:gd name="T7" fmla="*/ 673 h 3069"/>
                  <a:gd name="T8" fmla="*/ 815 w 1878"/>
                  <a:gd name="T9" fmla="*/ 673 h 3069"/>
                  <a:gd name="T10" fmla="*/ 815 w 1878"/>
                  <a:gd name="T11" fmla="*/ 1205 h 3069"/>
                  <a:gd name="T12" fmla="*/ 1817 w 1878"/>
                  <a:gd name="T13" fmla="*/ 1205 h 3069"/>
                  <a:gd name="T14" fmla="*/ 1817 w 1878"/>
                  <a:gd name="T15" fmla="*/ 1864 h 3069"/>
                  <a:gd name="T16" fmla="*/ 815 w 1878"/>
                  <a:gd name="T17" fmla="*/ 1864 h 3069"/>
                  <a:gd name="T18" fmla="*/ 815 w 1878"/>
                  <a:gd name="T19" fmla="*/ 2381 h 3069"/>
                  <a:gd name="T20" fmla="*/ 1878 w 1878"/>
                  <a:gd name="T21" fmla="*/ 2381 h 3069"/>
                  <a:gd name="T22" fmla="*/ 1878 w 1878"/>
                  <a:gd name="T23" fmla="*/ 3069 h 3069"/>
                  <a:gd name="T24" fmla="*/ 0 w 1878"/>
                  <a:gd name="T25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9">
                    <a:moveTo>
                      <a:pt x="0" y="3069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7" y="1205"/>
                    </a:lnTo>
                    <a:lnTo>
                      <a:pt x="1817" y="1864"/>
                    </a:lnTo>
                    <a:lnTo>
                      <a:pt x="815" y="1864"/>
                    </a:lnTo>
                    <a:lnTo>
                      <a:pt x="815" y="2381"/>
                    </a:lnTo>
                    <a:lnTo>
                      <a:pt x="1878" y="2381"/>
                    </a:lnTo>
                    <a:lnTo>
                      <a:pt x="1878" y="3069"/>
                    </a:lnTo>
                    <a:lnTo>
                      <a:pt x="0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gray">
              <a:xfrm>
                <a:off x="5686425" y="13400088"/>
                <a:ext cx="0" cy="0"/>
              </a:xfrm>
              <a:prstGeom prst="line">
                <a:avLst/>
              </a:prstGeom>
              <a:grpFill/>
              <a:ln w="0" cap="flat">
                <a:solidFill>
                  <a:srgbClr val="007F7A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uppieren 10"/>
            <p:cNvGrpSpPr/>
            <p:nvPr/>
          </p:nvGrpSpPr>
          <p:grpSpPr bwMode="gray">
            <a:xfrm>
              <a:off x="6834717" y="2424641"/>
              <a:ext cx="249766" cy="1415341"/>
              <a:chOff x="647700" y="1219200"/>
              <a:chExt cx="390525" cy="2212976"/>
            </a:xfrm>
            <a:grpFill/>
          </p:grpSpPr>
          <p:sp>
            <p:nvSpPr>
              <p:cNvPr id="12" name="Freeform 21"/>
              <p:cNvSpPr>
                <a:spLocks/>
              </p:cNvSpPr>
              <p:nvPr/>
            </p:nvSpPr>
            <p:spPr bwMode="gray">
              <a:xfrm>
                <a:off x="647700" y="1219200"/>
                <a:ext cx="390525" cy="1679575"/>
              </a:xfrm>
              <a:custGeom>
                <a:avLst/>
                <a:gdLst>
                  <a:gd name="T0" fmla="*/ 0 w 246"/>
                  <a:gd name="T1" fmla="*/ 19 h 1058"/>
                  <a:gd name="T2" fmla="*/ 246 w 246"/>
                  <a:gd name="T3" fmla="*/ 0 h 1058"/>
                  <a:gd name="T4" fmla="*/ 212 w 246"/>
                  <a:gd name="T5" fmla="*/ 1058 h 1058"/>
                  <a:gd name="T6" fmla="*/ 38 w 246"/>
                  <a:gd name="T7" fmla="*/ 1058 h 1058"/>
                  <a:gd name="T8" fmla="*/ 0 w 246"/>
                  <a:gd name="T9" fmla="*/ 1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058">
                    <a:moveTo>
                      <a:pt x="0" y="19"/>
                    </a:moveTo>
                    <a:lnTo>
                      <a:pt x="246" y="0"/>
                    </a:lnTo>
                    <a:lnTo>
                      <a:pt x="212" y="1058"/>
                    </a:lnTo>
                    <a:lnTo>
                      <a:pt x="38" y="1058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647700" y="3052763"/>
                <a:ext cx="377825" cy="3794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Fußzeilenplatzhalter 25"/>
          <p:cNvSpPr>
            <a:spLocks noGrp="1"/>
          </p:cNvSpPr>
          <p:nvPr>
            <p:ph type="ftr" sz="quarter" idx="10"/>
          </p:nvPr>
        </p:nvSpPr>
        <p:spPr>
          <a:xfrm>
            <a:off x="2339974" y="5329678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>
          <a:xfrm>
            <a:off x="431798" y="5329678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800" y="447675"/>
            <a:ext cx="6156325" cy="8274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1"/>
            <a:ext cx="6156325" cy="3528000"/>
          </a:xfrm>
        </p:spPr>
        <p:txBody>
          <a:bodyPr>
            <a:normAutofit/>
          </a:bodyPr>
          <a:lstStyle>
            <a:lvl1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1pPr>
            <a:lvl2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2pPr>
            <a:lvl3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3pPr>
            <a:lvl4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4pPr>
            <a:lvl5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5pPr>
            <a:lvl6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6pPr>
            <a:lvl7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7pPr>
            <a:lvl8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8pPr>
            <a:lvl9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6" name="Gerade Verbindung 5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6156000" cy="3526991"/>
          </a:xfrm>
        </p:spPr>
        <p:txBody>
          <a:bodyPr/>
          <a:lstStyle>
            <a:lvl1pPr>
              <a:defRPr/>
            </a:lvl1pPr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679799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2631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60945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0400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9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67995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40320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0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5600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1908177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Headline Text Arial 18 </a:t>
            </a:r>
            <a:r>
              <a:rPr lang="en-US" dirty="0" err="1" smtClean="0"/>
              <a:t>Pt</a:t>
            </a:r>
            <a:r>
              <a:rPr lang="en-US" dirty="0" smtClean="0"/>
              <a:t>, Bold, 1 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4755" y="1278712"/>
            <a:ext cx="8280401" cy="352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grpSp>
        <p:nvGrpSpPr>
          <p:cNvPr id="4" name="Gruppieren 3"/>
          <p:cNvGrpSpPr/>
          <p:nvPr/>
        </p:nvGrpSpPr>
        <p:grpSpPr bwMode="gray">
          <a:xfrm>
            <a:off x="-155187" y="-117565"/>
            <a:ext cx="9458102" cy="5389615"/>
            <a:chOff x="-155187" y="-117565"/>
            <a:chExt cx="9458102" cy="5389615"/>
          </a:xfrm>
        </p:grpSpPr>
        <p:sp>
          <p:nvSpPr>
            <p:cNvPr id="52" name="Gleichschenkliges Dreieck 51"/>
            <p:cNvSpPr/>
            <p:nvPr userDrawn="1"/>
          </p:nvSpPr>
          <p:spPr bwMode="gray">
            <a:xfrm rot="5400000">
              <a:off x="-173187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Gleichschenkliges Dreieck 52"/>
            <p:cNvSpPr/>
            <p:nvPr userDrawn="1"/>
          </p:nvSpPr>
          <p:spPr bwMode="gray">
            <a:xfrm rot="5400000">
              <a:off x="-173187" y="123916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leichschenkliges Dreieck 53"/>
            <p:cNvSpPr/>
            <p:nvPr userDrawn="1"/>
          </p:nvSpPr>
          <p:spPr bwMode="gray">
            <a:xfrm rot="5400000">
              <a:off x="-173187" y="28961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Gleichschenkliges Dreieck 54"/>
            <p:cNvSpPr/>
            <p:nvPr userDrawn="1"/>
          </p:nvSpPr>
          <p:spPr bwMode="gray">
            <a:xfrm rot="5400000">
              <a:off x="-173187" y="310886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Gleichschenkliges Dreieck 55"/>
            <p:cNvSpPr/>
            <p:nvPr userDrawn="1"/>
          </p:nvSpPr>
          <p:spPr bwMode="gray">
            <a:xfrm rot="5400000">
              <a:off x="-173187" y="47638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Gleichschenkliges Dreieck 56"/>
            <p:cNvSpPr/>
            <p:nvPr userDrawn="1"/>
          </p:nvSpPr>
          <p:spPr bwMode="gray">
            <a:xfrm rot="5400000">
              <a:off x="-173187" y="4912238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Gleichschenkliges Dreieck 57"/>
            <p:cNvSpPr/>
            <p:nvPr userDrawn="1"/>
          </p:nvSpPr>
          <p:spPr bwMode="gray">
            <a:xfrm rot="16200000" flipH="1">
              <a:off x="9212915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Gleichschenkliges Dreieck 58"/>
            <p:cNvSpPr/>
            <p:nvPr userDrawn="1"/>
          </p:nvSpPr>
          <p:spPr bwMode="gray">
            <a:xfrm rot="16200000" flipH="1">
              <a:off x="9212915" y="12427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leichschenkliges Dreieck 59"/>
            <p:cNvSpPr/>
            <p:nvPr userDrawn="1"/>
          </p:nvSpPr>
          <p:spPr bwMode="gray">
            <a:xfrm rot="16200000" flipH="1">
              <a:off x="9212915" y="2900870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Gleichschenkliges Dreieck 60"/>
            <p:cNvSpPr/>
            <p:nvPr userDrawn="1"/>
          </p:nvSpPr>
          <p:spPr bwMode="gray">
            <a:xfrm rot="16200000" flipH="1">
              <a:off x="9212915" y="3123169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Gleichschenkliges Dreieck 90"/>
            <p:cNvSpPr/>
            <p:nvPr userDrawn="1"/>
          </p:nvSpPr>
          <p:spPr bwMode="gray">
            <a:xfrm rot="16200000" flipH="1">
              <a:off x="9212915" y="477095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Gleichschenkliges Dreieck 91"/>
            <p:cNvSpPr/>
            <p:nvPr userDrawn="1"/>
          </p:nvSpPr>
          <p:spPr bwMode="gray">
            <a:xfrm rot="16200000" flipH="1">
              <a:off x="9212915" y="4910727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Gleichschenkliges Dreieck 92"/>
            <p:cNvSpPr/>
            <p:nvPr userDrawn="1"/>
          </p:nvSpPr>
          <p:spPr bwMode="gray">
            <a:xfrm rot="10800000">
              <a:off x="3778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Gleichschenkliges Dreieck 93"/>
            <p:cNvSpPr/>
            <p:nvPr userDrawn="1"/>
          </p:nvSpPr>
          <p:spPr bwMode="gray">
            <a:xfrm rot="10800000">
              <a:off x="22859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Gleichschenkliges Dreieck 94"/>
            <p:cNvSpPr/>
            <p:nvPr userDrawn="1"/>
          </p:nvSpPr>
          <p:spPr bwMode="gray">
            <a:xfrm rot="10800000">
              <a:off x="25018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Gleichschenkliges Dreieck 95"/>
            <p:cNvSpPr/>
            <p:nvPr userDrawn="1"/>
          </p:nvSpPr>
          <p:spPr bwMode="gray">
            <a:xfrm rot="10800000">
              <a:off x="44100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Gleichschenkliges Dreieck 96"/>
            <p:cNvSpPr/>
            <p:nvPr userDrawn="1"/>
          </p:nvSpPr>
          <p:spPr bwMode="gray">
            <a:xfrm rot="10800000">
              <a:off x="46259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Gleichschenkliges Dreieck 97"/>
            <p:cNvSpPr/>
            <p:nvPr userDrawn="1"/>
          </p:nvSpPr>
          <p:spPr bwMode="gray">
            <a:xfrm rot="10800000">
              <a:off x="65341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Gleichschenkliges Dreieck 98"/>
            <p:cNvSpPr/>
            <p:nvPr userDrawn="1"/>
          </p:nvSpPr>
          <p:spPr bwMode="gray">
            <a:xfrm rot="10800000">
              <a:off x="67500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Gleichschenkliges Dreieck 99"/>
            <p:cNvSpPr/>
            <p:nvPr userDrawn="1"/>
          </p:nvSpPr>
          <p:spPr bwMode="gray">
            <a:xfrm rot="10800000">
              <a:off x="86582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Gleichschenkliges Dreieck 100"/>
            <p:cNvSpPr/>
            <p:nvPr userDrawn="1"/>
          </p:nvSpPr>
          <p:spPr bwMode="gray">
            <a:xfrm rot="10800000" flipV="1">
              <a:off x="3778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Gleichschenkliges Dreieck 101"/>
            <p:cNvSpPr/>
            <p:nvPr userDrawn="1"/>
          </p:nvSpPr>
          <p:spPr bwMode="gray">
            <a:xfrm rot="10800000" flipV="1">
              <a:off x="22859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Gleichschenkliges Dreieck 102"/>
            <p:cNvSpPr/>
            <p:nvPr userDrawn="1"/>
          </p:nvSpPr>
          <p:spPr bwMode="gray">
            <a:xfrm rot="10800000" flipV="1">
              <a:off x="25018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Gleichschenkliges Dreieck 103"/>
            <p:cNvSpPr/>
            <p:nvPr userDrawn="1"/>
          </p:nvSpPr>
          <p:spPr bwMode="gray">
            <a:xfrm rot="10800000" flipV="1">
              <a:off x="44100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/>
            <p:cNvSpPr/>
            <p:nvPr userDrawn="1"/>
          </p:nvSpPr>
          <p:spPr bwMode="gray">
            <a:xfrm rot="10800000" flipV="1">
              <a:off x="46259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Gleichschenkliges Dreieck 105"/>
            <p:cNvSpPr/>
            <p:nvPr userDrawn="1"/>
          </p:nvSpPr>
          <p:spPr bwMode="gray">
            <a:xfrm rot="10800000" flipV="1">
              <a:off x="65341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Gleichschenkliges Dreieck 106"/>
            <p:cNvSpPr/>
            <p:nvPr userDrawn="1"/>
          </p:nvSpPr>
          <p:spPr bwMode="gray">
            <a:xfrm rot="10800000" flipV="1">
              <a:off x="67500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/>
            <p:cNvSpPr/>
            <p:nvPr userDrawn="1"/>
          </p:nvSpPr>
          <p:spPr bwMode="gray">
            <a:xfrm rot="10800000" flipV="1">
              <a:off x="86582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/>
          <p:cNvGrpSpPr/>
          <p:nvPr/>
        </p:nvGrpSpPr>
        <p:grpSpPr bwMode="gray">
          <a:xfrm>
            <a:off x="8314684" y="4979194"/>
            <a:ext cx="397515" cy="143888"/>
            <a:chOff x="7165975" y="5967412"/>
            <a:chExt cx="1995488" cy="722313"/>
          </a:xfrm>
          <a:solidFill>
            <a:schemeClr val="accent1"/>
          </a:solidFill>
        </p:grpSpPr>
        <p:sp>
          <p:nvSpPr>
            <p:cNvPr id="110" name="Freeform 23"/>
            <p:cNvSpPr>
              <a:spLocks/>
            </p:cNvSpPr>
            <p:nvPr/>
          </p:nvSpPr>
          <p:spPr bwMode="gray">
            <a:xfrm>
              <a:off x="7165975" y="5967412"/>
              <a:ext cx="827088" cy="571500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gray">
            <a:xfrm>
              <a:off x="7618413" y="6118225"/>
              <a:ext cx="601663" cy="571500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25"/>
            <p:cNvSpPr>
              <a:spLocks noEditPoints="1"/>
            </p:cNvSpPr>
            <p:nvPr/>
          </p:nvSpPr>
          <p:spPr bwMode="gray">
            <a:xfrm>
              <a:off x="8740775" y="6118225"/>
              <a:ext cx="420688" cy="420688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gray">
            <a:xfrm>
              <a:off x="8269288" y="6118225"/>
              <a:ext cx="422275" cy="420688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339974" y="4949100"/>
            <a:ext cx="5760417" cy="194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600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 err="1" smtClean="0"/>
              <a:t>fundamentals</a:t>
            </a:r>
            <a:r>
              <a:rPr lang="de-DE" dirty="0" smtClean="0"/>
              <a:t>  |  </a:t>
            </a:r>
            <a:r>
              <a:rPr lang="de-DE" dirty="0" err="1" smtClean="0"/>
              <a:t>dated</a:t>
            </a:r>
            <a:r>
              <a:rPr lang="de-DE" dirty="0" smtClean="0"/>
              <a:t> March 2017 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44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6" r:id="rId10"/>
    <p:sldLayoutId id="2147483667" r:id="rId11"/>
    <p:sldLayoutId id="2147483668" r:id="rId12"/>
    <p:sldLayoutId id="2147483657" r:id="rId13"/>
    <p:sldLayoutId id="2147483672" r:id="rId14"/>
    <p:sldLayoutId id="2147483669" r:id="rId15"/>
    <p:sldLayoutId id="2147483658" r:id="rId16"/>
    <p:sldLayoutId id="2147483659" r:id="rId17"/>
    <p:sldLayoutId id="2147483660" r:id="rId18"/>
    <p:sldLayoutId id="2147483673" r:id="rId19"/>
    <p:sldLayoutId id="2147483670" r:id="rId20"/>
    <p:sldLayoutId id="2147483671" r:id="rId21"/>
    <p:sldLayoutId id="2147483661" r:id="rId22"/>
    <p:sldLayoutId id="2147483665" r:id="rId23"/>
    <p:sldLayoutId id="214748366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b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58775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b="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Obsah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357188" indent="-357188" eaLnBrk="0" hangingPunct="0"/>
            <a:r>
              <a:rPr lang="cs-CZ" sz="1800" dirty="0"/>
              <a:t>WAGO Celosvětově a ČR</a:t>
            </a:r>
          </a:p>
          <a:p>
            <a:pPr marL="357188" indent="-357188" eaLnBrk="0" hangingPunct="0"/>
            <a:r>
              <a:rPr lang="cs-CZ" sz="1700" dirty="0" smtClean="0"/>
              <a:t>O </a:t>
            </a:r>
            <a:r>
              <a:rPr lang="de-DE" sz="1700" dirty="0" smtClean="0"/>
              <a:t>WAGO-I/O-SYSTEM </a:t>
            </a:r>
            <a:endParaRPr lang="de-DE" sz="1700" dirty="0"/>
          </a:p>
          <a:p>
            <a:pPr marL="357188" indent="-357188" eaLnBrk="0" hangingPunct="0"/>
            <a:r>
              <a:rPr lang="de-DE" sz="1700" dirty="0"/>
              <a:t>Hardware</a:t>
            </a:r>
          </a:p>
          <a:p>
            <a:pPr marL="357188" indent="-357188" eaLnBrk="0" hangingPunct="0"/>
            <a:r>
              <a:rPr lang="de-DE" sz="1700" dirty="0">
                <a:solidFill>
                  <a:srgbClr val="3B5C14"/>
                </a:solidFill>
              </a:rPr>
              <a:t>Software</a:t>
            </a:r>
          </a:p>
          <a:p>
            <a:pPr marL="714375" lvl="1" indent="-257175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de-DE" sz="1800" b="1" i="1" dirty="0" err="1">
                <a:solidFill>
                  <a:srgbClr val="8BB63B"/>
                </a:solidFill>
              </a:rPr>
              <a:t>e!</a:t>
            </a:r>
            <a:r>
              <a:rPr lang="de-DE" sz="1800" i="1" dirty="0" err="1">
                <a:solidFill>
                  <a:srgbClr val="8BB63B"/>
                </a:solidFill>
              </a:rPr>
              <a:t>COCKPIT</a:t>
            </a:r>
            <a:r>
              <a:rPr lang="de-DE" sz="1800" i="1" dirty="0">
                <a:solidFill>
                  <a:srgbClr val="8BB63B"/>
                </a:solidFill>
              </a:rPr>
              <a:t> </a:t>
            </a:r>
            <a:r>
              <a:rPr lang="cs-CZ" sz="1800" dirty="0" smtClean="0">
                <a:solidFill>
                  <a:srgbClr val="8BB63B"/>
                </a:solidFill>
              </a:rPr>
              <a:t>f</a:t>
            </a:r>
            <a:r>
              <a:rPr lang="de-DE" sz="1800" dirty="0" err="1" smtClean="0">
                <a:solidFill>
                  <a:srgbClr val="8BB63B"/>
                </a:solidFill>
              </a:rPr>
              <a:t>un</a:t>
            </a:r>
            <a:r>
              <a:rPr lang="cs-CZ" sz="1800" dirty="0" err="1" smtClean="0">
                <a:solidFill>
                  <a:srgbClr val="8BB63B"/>
                </a:solidFill>
              </a:rPr>
              <a:t>kce</a:t>
            </a:r>
            <a:endParaRPr lang="de-DE" sz="1800" i="1" dirty="0">
              <a:solidFill>
                <a:srgbClr val="8BB63B"/>
              </a:solidFill>
            </a:endParaRP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Založení projektu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Přehled prostředí</a:t>
            </a:r>
            <a:endParaRPr lang="de-DE" sz="1700" dirty="0">
              <a:solidFill>
                <a:srgbClr val="8BB63B"/>
              </a:solidFill>
            </a:endParaRP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smtClean="0">
                <a:solidFill>
                  <a:srgbClr val="8BB63B"/>
                </a:solidFill>
              </a:rPr>
              <a:t>Konfigurace</a:t>
            </a:r>
            <a:endParaRPr lang="de-DE" sz="1700" dirty="0">
              <a:solidFill>
                <a:srgbClr val="8BB63B"/>
              </a:solidFill>
            </a:endParaRP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8BB63B"/>
                </a:solidFill>
              </a:rPr>
              <a:t>I/O-CHECK</a:t>
            </a:r>
            <a:endParaRPr lang="de-DE" sz="1700" dirty="0">
              <a:solidFill>
                <a:srgbClr val="8BB63B"/>
              </a:solidFill>
            </a:endParaRPr>
          </a:p>
          <a:p>
            <a:pPr marL="357188" indent="-357188" eaLnBrk="0" hangingPunct="0"/>
            <a:r>
              <a:rPr lang="cs-CZ" sz="1700" dirty="0" smtClean="0"/>
              <a:t>Programování</a:t>
            </a:r>
            <a:endParaRPr lang="de-DE" sz="1700" dirty="0"/>
          </a:p>
          <a:p>
            <a:pPr marL="357188" indent="-357188" eaLnBrk="0" hangingPunct="0"/>
            <a:r>
              <a:rPr lang="cs-CZ" sz="1700" dirty="0" smtClean="0"/>
              <a:t>Datové typy a proměnné</a:t>
            </a:r>
            <a:endParaRPr lang="de-DE" sz="1700" dirty="0"/>
          </a:p>
          <a:p>
            <a:pPr marL="357188" indent="-357188" eaLnBrk="0" hangingPunct="0"/>
            <a:r>
              <a:rPr lang="cs-CZ" sz="1700" dirty="0" smtClean="0"/>
              <a:t>Knihovny</a:t>
            </a:r>
            <a:endParaRPr lang="de-DE" sz="1700" dirty="0"/>
          </a:p>
          <a:p>
            <a:pPr marL="357188" indent="-357188" eaLnBrk="0" hangingPunct="0"/>
            <a:r>
              <a:rPr lang="cs-CZ" sz="1700" dirty="0" smtClean="0"/>
              <a:t>Příloha</a:t>
            </a:r>
            <a:endParaRPr lang="de-DE" sz="1700" dirty="0"/>
          </a:p>
          <a:p>
            <a:endParaRPr lang="de-DE" dirty="0"/>
          </a:p>
        </p:txBody>
      </p:sp>
      <p:pic>
        <p:nvPicPr>
          <p:cNvPr id="5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17030" r="26305" b="35546"/>
          <a:stretch/>
        </p:blipFill>
        <p:spPr>
          <a:xfrm>
            <a:off x="3668332" y="843558"/>
            <a:ext cx="504223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Pop-up přehled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4294967295"/>
          </p:nvPr>
        </p:nvSpPr>
        <p:spPr>
          <a:xfrm>
            <a:off x="431798" y="807614"/>
            <a:ext cx="8280401" cy="540000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17" name="Zástupný symbol pro text 6"/>
          <p:cNvSpPr>
            <a:spLocks noGrp="1"/>
          </p:cNvSpPr>
          <p:nvPr>
            <p:ph type="body" sz="quarter" idx="13"/>
          </p:nvPr>
        </p:nvSpPr>
        <p:spPr>
          <a:xfrm>
            <a:off x="202329" y="1829021"/>
            <a:ext cx="2665413" cy="323998"/>
          </a:xfrm>
        </p:spPr>
        <p:txBody>
          <a:bodyPr anchor="ctr"/>
          <a:lstStyle/>
          <a:p>
            <a:pPr algn="ctr"/>
            <a:r>
              <a:rPr lang="cs-CZ" sz="1600" dirty="0" smtClean="0">
                <a:latin typeface="WAGOFuturaDem" pitchFamily="18" charset="0"/>
              </a:rPr>
              <a:t>Spojení s </a:t>
            </a:r>
            <a:r>
              <a:rPr lang="cs-CZ" sz="1600" dirty="0" err="1" smtClean="0">
                <a:latin typeface="WAGOFuturaDem" pitchFamily="18" charset="0"/>
              </a:rPr>
              <a:t>e!COCKPIT</a:t>
            </a:r>
            <a:endParaRPr lang="cs-CZ" sz="1600" dirty="0" smtClean="0">
              <a:latin typeface="WAGOFuturaDem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29" y="1526875"/>
            <a:ext cx="29146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Zástupný symbol pro text 6"/>
          <p:cNvSpPr txBox="1">
            <a:spLocks/>
          </p:cNvSpPr>
          <p:nvPr/>
        </p:nvSpPr>
        <p:spPr bwMode="gray">
          <a:xfrm>
            <a:off x="6100790" y="1241125"/>
            <a:ext cx="2665413" cy="3239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dirty="0" smtClean="0">
                <a:latin typeface="WAGOFuturaDem" pitchFamily="18" charset="0"/>
              </a:rPr>
              <a:t>Informace o typu</a:t>
            </a:r>
          </a:p>
        </p:txBody>
      </p:sp>
      <p:sp>
        <p:nvSpPr>
          <p:cNvPr id="20" name="Zástupný symbol pro text 6"/>
          <p:cNvSpPr txBox="1">
            <a:spLocks/>
          </p:cNvSpPr>
          <p:nvPr/>
        </p:nvSpPr>
        <p:spPr bwMode="gray">
          <a:xfrm>
            <a:off x="2471338" y="846629"/>
            <a:ext cx="2665413" cy="3239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400" dirty="0" smtClean="0">
                <a:latin typeface="WAGOFuturaDem" pitchFamily="18" charset="0"/>
              </a:rPr>
              <a:t>Název zařízení</a:t>
            </a:r>
          </a:p>
        </p:txBody>
      </p:sp>
      <p:sp>
        <p:nvSpPr>
          <p:cNvPr id="21" name="Zástupný symbol pro text 6"/>
          <p:cNvSpPr txBox="1">
            <a:spLocks/>
          </p:cNvSpPr>
          <p:nvPr/>
        </p:nvSpPr>
        <p:spPr bwMode="gray">
          <a:xfrm>
            <a:off x="6106959" y="2603126"/>
            <a:ext cx="2665413" cy="3239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dirty="0" smtClean="0">
                <a:latin typeface="WAGOFuturaDem" pitchFamily="18" charset="0"/>
              </a:rPr>
              <a:t>Režim PLC</a:t>
            </a:r>
          </a:p>
        </p:txBody>
      </p:sp>
      <p:sp>
        <p:nvSpPr>
          <p:cNvPr id="22" name="Zástupný symbol pro text 6"/>
          <p:cNvSpPr txBox="1">
            <a:spLocks/>
          </p:cNvSpPr>
          <p:nvPr/>
        </p:nvSpPr>
        <p:spPr bwMode="gray">
          <a:xfrm>
            <a:off x="5423666" y="4349301"/>
            <a:ext cx="2665413" cy="3239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dirty="0" smtClean="0">
                <a:latin typeface="WAGOFuturaDem" pitchFamily="18" charset="0"/>
              </a:rPr>
              <a:t>Stav vnitřní sběrnice (K-Bus)</a:t>
            </a:r>
          </a:p>
        </p:txBody>
      </p:sp>
      <p:sp>
        <p:nvSpPr>
          <p:cNvPr id="23" name="Zástupný symbol pro text 6"/>
          <p:cNvSpPr txBox="1">
            <a:spLocks/>
          </p:cNvSpPr>
          <p:nvPr/>
        </p:nvSpPr>
        <p:spPr bwMode="gray">
          <a:xfrm>
            <a:off x="292816" y="4187302"/>
            <a:ext cx="2665413" cy="3239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0000" indent="-1800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dirty="0" smtClean="0">
                <a:latin typeface="WAGOFuturaDem" pitchFamily="18" charset="0"/>
              </a:rPr>
              <a:t>Stav komunikačních sběrnic</a:t>
            </a:r>
          </a:p>
        </p:txBody>
      </p:sp>
      <p:sp>
        <p:nvSpPr>
          <p:cNvPr id="24" name="Volný tvar 23"/>
          <p:cNvSpPr/>
          <p:nvPr/>
        </p:nvSpPr>
        <p:spPr bwMode="gray">
          <a:xfrm>
            <a:off x="3948829" y="1212550"/>
            <a:ext cx="1115858" cy="866775"/>
          </a:xfrm>
          <a:custGeom>
            <a:avLst/>
            <a:gdLst>
              <a:gd name="connsiteX0" fmla="*/ 904875 w 1115858"/>
              <a:gd name="connsiteY0" fmla="*/ 866775 h 866775"/>
              <a:gd name="connsiteX1" fmla="*/ 1114425 w 1115858"/>
              <a:gd name="connsiteY1" fmla="*/ 638175 h 866775"/>
              <a:gd name="connsiteX2" fmla="*/ 962025 w 1115858"/>
              <a:gd name="connsiteY2" fmla="*/ 276225 h 866775"/>
              <a:gd name="connsiteX3" fmla="*/ 361950 w 1115858"/>
              <a:gd name="connsiteY3" fmla="*/ 238125 h 866775"/>
              <a:gd name="connsiteX4" fmla="*/ 0 w 1115858"/>
              <a:gd name="connsiteY4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858" h="866775">
                <a:moveTo>
                  <a:pt x="904875" y="866775"/>
                </a:moveTo>
                <a:cubicBezTo>
                  <a:pt x="1004887" y="801687"/>
                  <a:pt x="1104900" y="736600"/>
                  <a:pt x="1114425" y="638175"/>
                </a:cubicBezTo>
                <a:cubicBezTo>
                  <a:pt x="1123950" y="539750"/>
                  <a:pt x="1087438" y="342900"/>
                  <a:pt x="962025" y="276225"/>
                </a:cubicBezTo>
                <a:cubicBezTo>
                  <a:pt x="836612" y="209550"/>
                  <a:pt x="522287" y="284162"/>
                  <a:pt x="361950" y="238125"/>
                </a:cubicBezTo>
                <a:cubicBezTo>
                  <a:pt x="201612" y="192087"/>
                  <a:pt x="100806" y="96043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  <p:sp>
        <p:nvSpPr>
          <p:cNvPr id="25" name="Volný tvar 24"/>
          <p:cNvSpPr/>
          <p:nvPr/>
        </p:nvSpPr>
        <p:spPr bwMode="gray">
          <a:xfrm>
            <a:off x="5463304" y="2984200"/>
            <a:ext cx="1724025" cy="315790"/>
          </a:xfrm>
          <a:custGeom>
            <a:avLst/>
            <a:gdLst>
              <a:gd name="connsiteX0" fmla="*/ 0 w 1724025"/>
              <a:gd name="connsiteY0" fmla="*/ 219075 h 315790"/>
              <a:gd name="connsiteX1" fmla="*/ 1295400 w 1724025"/>
              <a:gd name="connsiteY1" fmla="*/ 304800 h 315790"/>
              <a:gd name="connsiteX2" fmla="*/ 1724025 w 1724025"/>
              <a:gd name="connsiteY2" fmla="*/ 0 h 31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4025" h="315790">
                <a:moveTo>
                  <a:pt x="0" y="219075"/>
                </a:moveTo>
                <a:cubicBezTo>
                  <a:pt x="504031" y="280193"/>
                  <a:pt x="1008063" y="341312"/>
                  <a:pt x="1295400" y="304800"/>
                </a:cubicBezTo>
                <a:cubicBezTo>
                  <a:pt x="1582737" y="268288"/>
                  <a:pt x="1653381" y="134144"/>
                  <a:pt x="1724025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  <p:sp>
        <p:nvSpPr>
          <p:cNvPr id="26" name="Volný tvar 25"/>
          <p:cNvSpPr/>
          <p:nvPr/>
        </p:nvSpPr>
        <p:spPr bwMode="gray">
          <a:xfrm>
            <a:off x="5625229" y="3336625"/>
            <a:ext cx="1285875" cy="942975"/>
          </a:xfrm>
          <a:custGeom>
            <a:avLst/>
            <a:gdLst>
              <a:gd name="connsiteX0" fmla="*/ 0 w 1285875"/>
              <a:gd name="connsiteY0" fmla="*/ 0 h 942975"/>
              <a:gd name="connsiteX1" fmla="*/ 409575 w 1285875"/>
              <a:gd name="connsiteY1" fmla="*/ 419100 h 942975"/>
              <a:gd name="connsiteX2" fmla="*/ 1038225 w 1285875"/>
              <a:gd name="connsiteY2" fmla="*/ 390525 h 942975"/>
              <a:gd name="connsiteX3" fmla="*/ 1285875 w 1285875"/>
              <a:gd name="connsiteY3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875" h="942975">
                <a:moveTo>
                  <a:pt x="0" y="0"/>
                </a:moveTo>
                <a:cubicBezTo>
                  <a:pt x="118269" y="177006"/>
                  <a:pt x="236538" y="354013"/>
                  <a:pt x="409575" y="419100"/>
                </a:cubicBezTo>
                <a:cubicBezTo>
                  <a:pt x="582612" y="484187"/>
                  <a:pt x="892175" y="303213"/>
                  <a:pt x="1038225" y="390525"/>
                </a:cubicBezTo>
                <a:cubicBezTo>
                  <a:pt x="1184275" y="477837"/>
                  <a:pt x="1235075" y="710406"/>
                  <a:pt x="1285875" y="942975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  <p:sp>
        <p:nvSpPr>
          <p:cNvPr id="27" name="Volný tvar 26"/>
          <p:cNvSpPr/>
          <p:nvPr/>
        </p:nvSpPr>
        <p:spPr bwMode="gray">
          <a:xfrm>
            <a:off x="1405654" y="3479424"/>
            <a:ext cx="1495425" cy="676351"/>
          </a:xfrm>
          <a:custGeom>
            <a:avLst/>
            <a:gdLst>
              <a:gd name="connsiteX0" fmla="*/ 1495425 w 1495425"/>
              <a:gd name="connsiteY0" fmla="*/ 190576 h 676351"/>
              <a:gd name="connsiteX1" fmla="*/ 876300 w 1495425"/>
              <a:gd name="connsiteY1" fmla="*/ 76 h 676351"/>
              <a:gd name="connsiteX2" fmla="*/ 323850 w 1495425"/>
              <a:gd name="connsiteY2" fmla="*/ 209626 h 676351"/>
              <a:gd name="connsiteX3" fmla="*/ 0 w 1495425"/>
              <a:gd name="connsiteY3" fmla="*/ 676351 h 67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" h="676351">
                <a:moveTo>
                  <a:pt x="1495425" y="190576"/>
                </a:moveTo>
                <a:cubicBezTo>
                  <a:pt x="1283493" y="93738"/>
                  <a:pt x="1071562" y="-3099"/>
                  <a:pt x="876300" y="76"/>
                </a:cubicBezTo>
                <a:cubicBezTo>
                  <a:pt x="681038" y="3251"/>
                  <a:pt x="469900" y="96914"/>
                  <a:pt x="323850" y="209626"/>
                </a:cubicBezTo>
                <a:cubicBezTo>
                  <a:pt x="177800" y="322338"/>
                  <a:pt x="88900" y="499344"/>
                  <a:pt x="0" y="676351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  <p:sp>
        <p:nvSpPr>
          <p:cNvPr id="28" name="Volný tvar 27"/>
          <p:cNvSpPr/>
          <p:nvPr/>
        </p:nvSpPr>
        <p:spPr bwMode="gray">
          <a:xfrm>
            <a:off x="1672354" y="2269825"/>
            <a:ext cx="1257300" cy="790575"/>
          </a:xfrm>
          <a:custGeom>
            <a:avLst/>
            <a:gdLst>
              <a:gd name="connsiteX0" fmla="*/ 1257300 w 1257300"/>
              <a:gd name="connsiteY0" fmla="*/ 790575 h 790575"/>
              <a:gd name="connsiteX1" fmla="*/ 952500 w 1257300"/>
              <a:gd name="connsiteY1" fmla="*/ 533400 h 790575"/>
              <a:gd name="connsiteX2" fmla="*/ 485775 w 1257300"/>
              <a:gd name="connsiteY2" fmla="*/ 561975 h 790575"/>
              <a:gd name="connsiteX3" fmla="*/ 161925 w 1257300"/>
              <a:gd name="connsiteY3" fmla="*/ 333375 h 790575"/>
              <a:gd name="connsiteX4" fmla="*/ 0 w 1257300"/>
              <a:gd name="connsiteY4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790575">
                <a:moveTo>
                  <a:pt x="1257300" y="790575"/>
                </a:moveTo>
                <a:cubicBezTo>
                  <a:pt x="1169193" y="681037"/>
                  <a:pt x="1081087" y="571500"/>
                  <a:pt x="952500" y="533400"/>
                </a:cubicBezTo>
                <a:cubicBezTo>
                  <a:pt x="823912" y="495300"/>
                  <a:pt x="617537" y="595312"/>
                  <a:pt x="485775" y="561975"/>
                </a:cubicBezTo>
                <a:cubicBezTo>
                  <a:pt x="354013" y="528638"/>
                  <a:pt x="242887" y="427037"/>
                  <a:pt x="161925" y="333375"/>
                </a:cubicBezTo>
                <a:cubicBezTo>
                  <a:pt x="80963" y="239713"/>
                  <a:pt x="40481" y="119856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  <p:sp>
        <p:nvSpPr>
          <p:cNvPr id="29" name="Volný tvar 28"/>
          <p:cNvSpPr/>
          <p:nvPr/>
        </p:nvSpPr>
        <p:spPr bwMode="gray">
          <a:xfrm>
            <a:off x="5053909" y="1639378"/>
            <a:ext cx="2441275" cy="698739"/>
          </a:xfrm>
          <a:custGeom>
            <a:avLst/>
            <a:gdLst>
              <a:gd name="connsiteX0" fmla="*/ 0 w 2441275"/>
              <a:gd name="connsiteY0" fmla="*/ 698739 h 698739"/>
              <a:gd name="connsiteX1" fmla="*/ 664234 w 2441275"/>
              <a:gd name="connsiteY1" fmla="*/ 483079 h 698739"/>
              <a:gd name="connsiteX2" fmla="*/ 1397479 w 2441275"/>
              <a:gd name="connsiteY2" fmla="*/ 629728 h 698739"/>
              <a:gd name="connsiteX3" fmla="*/ 2147977 w 2441275"/>
              <a:gd name="connsiteY3" fmla="*/ 431321 h 698739"/>
              <a:gd name="connsiteX4" fmla="*/ 2441275 w 2441275"/>
              <a:gd name="connsiteY4" fmla="*/ 0 h 698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275" h="698739">
                <a:moveTo>
                  <a:pt x="0" y="698739"/>
                </a:moveTo>
                <a:cubicBezTo>
                  <a:pt x="215660" y="596660"/>
                  <a:pt x="431321" y="494581"/>
                  <a:pt x="664234" y="483079"/>
                </a:cubicBezTo>
                <a:cubicBezTo>
                  <a:pt x="897147" y="471577"/>
                  <a:pt x="1150189" y="638354"/>
                  <a:pt x="1397479" y="629728"/>
                </a:cubicBezTo>
                <a:cubicBezTo>
                  <a:pt x="1644770" y="621102"/>
                  <a:pt x="1974011" y="536276"/>
                  <a:pt x="2147977" y="431321"/>
                </a:cubicBezTo>
                <a:cubicBezTo>
                  <a:pt x="2321943" y="326366"/>
                  <a:pt x="2381609" y="163183"/>
                  <a:pt x="2441275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WAGOFuturaDe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Pop-up přehled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4294967295"/>
          </p:nvPr>
        </p:nvSpPr>
        <p:spPr>
          <a:xfrm>
            <a:off x="431798" y="807614"/>
            <a:ext cx="8280401" cy="540000"/>
          </a:xfrm>
          <a:prstGeom prst="rect">
            <a:avLst/>
          </a:prstGeom>
        </p:spPr>
        <p:txBody>
          <a:bodyPr/>
          <a:lstStyle/>
          <a:p>
            <a:endParaRPr lang="cs-CZ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1452"/>
            <a:ext cx="2428875" cy="187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03" y="925636"/>
            <a:ext cx="2412683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13868"/>
            <a:ext cx="2679859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63" y="3030061"/>
            <a:ext cx="2420779" cy="184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ovéPole 8"/>
          <p:cNvSpPr txBox="1"/>
          <p:nvPr/>
        </p:nvSpPr>
        <p:spPr bwMode="gray">
          <a:xfrm>
            <a:off x="611560" y="1920617"/>
            <a:ext cx="1368152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SIMULACE</a:t>
            </a:r>
          </a:p>
        </p:txBody>
      </p:sp>
      <p:sp>
        <p:nvSpPr>
          <p:cNvPr id="14" name="TextovéPole 13"/>
          <p:cNvSpPr txBox="1"/>
          <p:nvPr/>
        </p:nvSpPr>
        <p:spPr bwMode="gray">
          <a:xfrm>
            <a:off x="611560" y="3867894"/>
            <a:ext cx="1368152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CONTROL 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MODE</a:t>
            </a:r>
          </a:p>
        </p:txBody>
      </p:sp>
      <p:sp>
        <p:nvSpPr>
          <p:cNvPr id="15" name="TextovéPole 14"/>
          <p:cNvSpPr txBox="1"/>
          <p:nvPr/>
        </p:nvSpPr>
        <p:spPr bwMode="gray">
          <a:xfrm>
            <a:off x="4898495" y="1923678"/>
            <a:ext cx="1368152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ONLINE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+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STOP</a:t>
            </a:r>
          </a:p>
        </p:txBody>
      </p:sp>
      <p:sp>
        <p:nvSpPr>
          <p:cNvPr id="16" name="TextovéPole 15"/>
          <p:cNvSpPr txBox="1"/>
          <p:nvPr/>
        </p:nvSpPr>
        <p:spPr bwMode="gray">
          <a:xfrm>
            <a:off x="4898495" y="3867894"/>
            <a:ext cx="1368152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ONLINE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+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+mj-lt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7950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499" y="1711251"/>
            <a:ext cx="4725002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</a:t>
            </a:r>
            <a:r>
              <a:rPr lang="cs-CZ" sz="2000" dirty="0" smtClean="0"/>
              <a:t> hw konfigurace</a:t>
            </a:r>
            <a:endParaRPr lang="cs-CZ" sz="2000" dirty="0"/>
          </a:p>
        </p:txBody>
      </p:sp>
      <p:sp>
        <p:nvSpPr>
          <p:cNvPr id="8" name="Zástupný symbol pro text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sz="1600" dirty="0">
              <a:latin typeface="+mj-lt"/>
            </a:endParaRPr>
          </a:p>
        </p:txBody>
      </p:sp>
      <p:grpSp>
        <p:nvGrpSpPr>
          <p:cNvPr id="3096" name="Skupina 3095"/>
          <p:cNvGrpSpPr/>
          <p:nvPr/>
        </p:nvGrpSpPr>
        <p:grpSpPr>
          <a:xfrm>
            <a:off x="827584" y="2715766"/>
            <a:ext cx="2160240" cy="432048"/>
            <a:chOff x="827584" y="2715766"/>
            <a:chExt cx="2160240" cy="432048"/>
          </a:xfrm>
        </p:grpSpPr>
        <p:sp>
          <p:nvSpPr>
            <p:cNvPr id="12" name="TextovéPole 11"/>
            <p:cNvSpPr txBox="1"/>
            <p:nvPr/>
          </p:nvSpPr>
          <p:spPr bwMode="gray">
            <a:xfrm>
              <a:off x="827584" y="2931790"/>
              <a:ext cx="1080120" cy="2160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2x ETHERNET</a:t>
              </a:r>
            </a:p>
          </p:txBody>
        </p:sp>
        <p:cxnSp>
          <p:nvCxnSpPr>
            <p:cNvPr id="16" name="Pravoúhlá spojnice 15"/>
            <p:cNvCxnSpPr>
              <a:stCxn id="12" idx="3"/>
            </p:cNvCxnSpPr>
            <p:nvPr/>
          </p:nvCxnSpPr>
          <p:spPr bwMode="gray">
            <a:xfrm flipV="1">
              <a:off x="1907704" y="2715766"/>
              <a:ext cx="1080120" cy="324036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95" name="Skupina 3094"/>
          <p:cNvGrpSpPr/>
          <p:nvPr/>
        </p:nvGrpSpPr>
        <p:grpSpPr>
          <a:xfrm>
            <a:off x="755576" y="1381234"/>
            <a:ext cx="2376264" cy="721314"/>
            <a:chOff x="755576" y="1381234"/>
            <a:chExt cx="2376264" cy="721314"/>
          </a:xfrm>
        </p:grpSpPr>
        <p:sp>
          <p:nvSpPr>
            <p:cNvPr id="19" name="TextovéPole 18"/>
            <p:cNvSpPr txBox="1"/>
            <p:nvPr/>
          </p:nvSpPr>
          <p:spPr bwMode="gray">
            <a:xfrm>
              <a:off x="755576" y="1381234"/>
              <a:ext cx="1008112" cy="72131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PROFIBUS</a:t>
              </a:r>
            </a:p>
            <a:p>
              <a:pPr algn="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CAN</a:t>
              </a:r>
            </a:p>
            <a:p>
              <a:pPr algn="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RS-232 / RS-485</a:t>
              </a:r>
            </a:p>
          </p:txBody>
        </p:sp>
        <p:cxnSp>
          <p:nvCxnSpPr>
            <p:cNvPr id="18" name="Pravoúhlá spojnice 17"/>
            <p:cNvCxnSpPr/>
            <p:nvPr/>
          </p:nvCxnSpPr>
          <p:spPr bwMode="gray">
            <a:xfrm>
              <a:off x="1835696" y="1742424"/>
              <a:ext cx="936104" cy="181254"/>
            </a:xfrm>
            <a:prstGeom prst="bentConnector3">
              <a:avLst>
                <a:gd name="adj1" fmla="val 100197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Pravoúhlá spojnice 22"/>
            <p:cNvCxnSpPr/>
            <p:nvPr/>
          </p:nvCxnSpPr>
          <p:spPr bwMode="gray">
            <a:xfrm>
              <a:off x="2163005" y="1742424"/>
              <a:ext cx="785542" cy="181254"/>
            </a:xfrm>
            <a:prstGeom prst="bentConnector3">
              <a:avLst>
                <a:gd name="adj1" fmla="val 9997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Pravoúhlá spojnice 23"/>
            <p:cNvCxnSpPr/>
            <p:nvPr/>
          </p:nvCxnSpPr>
          <p:spPr bwMode="gray">
            <a:xfrm>
              <a:off x="2267744" y="1742424"/>
              <a:ext cx="864096" cy="181254"/>
            </a:xfrm>
            <a:prstGeom prst="bentConnector3">
              <a:avLst>
                <a:gd name="adj1" fmla="val 9997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98" name="Skupina 3097"/>
          <p:cNvGrpSpPr/>
          <p:nvPr/>
        </p:nvGrpSpPr>
        <p:grpSpPr>
          <a:xfrm>
            <a:off x="3955678" y="1419622"/>
            <a:ext cx="2560538" cy="360040"/>
            <a:chOff x="3955678" y="1419622"/>
            <a:chExt cx="2560538" cy="360040"/>
          </a:xfrm>
        </p:grpSpPr>
        <p:grpSp>
          <p:nvGrpSpPr>
            <p:cNvPr id="3080" name="Skupina 3079"/>
            <p:cNvGrpSpPr/>
            <p:nvPr/>
          </p:nvGrpSpPr>
          <p:grpSpPr>
            <a:xfrm flipV="1">
              <a:off x="3955678" y="1635646"/>
              <a:ext cx="2560538" cy="144016"/>
              <a:chOff x="3955678" y="2715766"/>
              <a:chExt cx="2560538" cy="144016"/>
            </a:xfrm>
          </p:grpSpPr>
          <p:cxnSp>
            <p:nvCxnSpPr>
              <p:cNvPr id="3077" name="Přímá spojnice 3076"/>
              <p:cNvCxnSpPr/>
              <p:nvPr/>
            </p:nvCxnSpPr>
            <p:spPr bwMode="gray">
              <a:xfrm>
                <a:off x="3955678" y="2715766"/>
                <a:ext cx="0" cy="144016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Přímá spojnice 37"/>
              <p:cNvCxnSpPr/>
              <p:nvPr/>
            </p:nvCxnSpPr>
            <p:spPr bwMode="gray">
              <a:xfrm>
                <a:off x="6516216" y="2715766"/>
                <a:ext cx="0" cy="144016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Přímá spojnice 38"/>
              <p:cNvCxnSpPr/>
              <p:nvPr/>
            </p:nvCxnSpPr>
            <p:spPr bwMode="gray">
              <a:xfrm>
                <a:off x="3955678" y="2859782"/>
                <a:ext cx="2560538" cy="0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3" name="TextovéPole 42"/>
            <p:cNvSpPr txBox="1"/>
            <p:nvPr/>
          </p:nvSpPr>
          <p:spPr bwMode="gray">
            <a:xfrm>
              <a:off x="4695887" y="1419622"/>
              <a:ext cx="1080120" cy="2160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IO MODULY</a:t>
              </a:r>
            </a:p>
          </p:txBody>
        </p:sp>
      </p:grp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1"/>
          <a:stretch/>
        </p:blipFill>
        <p:spPr bwMode="auto">
          <a:xfrm>
            <a:off x="7524328" y="195486"/>
            <a:ext cx="1619672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1"/>
          <a:stretch/>
        </p:blipFill>
        <p:spPr bwMode="auto">
          <a:xfrm>
            <a:off x="7524328" y="1711251"/>
            <a:ext cx="1619672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1"/>
          <a:stretch/>
        </p:blipFill>
        <p:spPr bwMode="auto">
          <a:xfrm>
            <a:off x="7524328" y="3223419"/>
            <a:ext cx="1619672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ovéPole 50"/>
          <p:cNvSpPr txBox="1"/>
          <p:nvPr/>
        </p:nvSpPr>
        <p:spPr bwMode="gray">
          <a:xfrm>
            <a:off x="4355976" y="3404096"/>
            <a:ext cx="1080120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000" dirty="0" smtClean="0">
                <a:latin typeface="+mj-lt"/>
              </a:rPr>
              <a:t>KONFIGURACE</a:t>
            </a:r>
          </a:p>
        </p:txBody>
      </p:sp>
      <p:cxnSp>
        <p:nvCxnSpPr>
          <p:cNvPr id="55" name="Pravoúhlá spojnice 54"/>
          <p:cNvCxnSpPr/>
          <p:nvPr/>
        </p:nvCxnSpPr>
        <p:spPr bwMode="gray">
          <a:xfrm rot="16200000" flipV="1">
            <a:off x="4134619" y="3286498"/>
            <a:ext cx="283109" cy="159606"/>
          </a:xfrm>
          <a:prstGeom prst="bentConnector3">
            <a:avLst>
              <a:gd name="adj1" fmla="val -46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ovéPole 59"/>
          <p:cNvSpPr txBox="1"/>
          <p:nvPr/>
        </p:nvSpPr>
        <p:spPr bwMode="gray">
          <a:xfrm>
            <a:off x="5436096" y="3461246"/>
            <a:ext cx="1080120" cy="10081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RS-232 / RS-485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CAN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RTD, AI, AO moduly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cs-CZ" sz="7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Stepper</a:t>
            </a:r>
            <a:r>
              <a:rPr lang="cs-CZ" sz="7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moduly</a:t>
            </a:r>
          </a:p>
        </p:txBody>
      </p:sp>
      <p:grpSp>
        <p:nvGrpSpPr>
          <p:cNvPr id="3097" name="Skupina 3096"/>
          <p:cNvGrpSpPr/>
          <p:nvPr/>
        </p:nvGrpSpPr>
        <p:grpSpPr>
          <a:xfrm>
            <a:off x="2519772" y="2643758"/>
            <a:ext cx="1080120" cy="1086730"/>
            <a:chOff x="2519772" y="2643758"/>
            <a:chExt cx="1080120" cy="1086730"/>
          </a:xfrm>
        </p:grpSpPr>
        <p:cxnSp>
          <p:nvCxnSpPr>
            <p:cNvPr id="61" name="Pravoúhlá spojnice 60"/>
            <p:cNvCxnSpPr/>
            <p:nvPr/>
          </p:nvCxnSpPr>
          <p:spPr bwMode="gray">
            <a:xfrm rot="5400000" flipH="1" flipV="1">
              <a:off x="2833203" y="2895787"/>
              <a:ext cx="864098" cy="360040"/>
            </a:xfrm>
            <a:prstGeom prst="bentConnector3">
              <a:avLst>
                <a:gd name="adj1" fmla="val 27219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TextovéPole 62"/>
            <p:cNvSpPr txBox="1"/>
            <p:nvPr/>
          </p:nvSpPr>
          <p:spPr bwMode="gray">
            <a:xfrm>
              <a:off x="2519772" y="3514464"/>
              <a:ext cx="1080120" cy="2160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cs-CZ" sz="1000" dirty="0" smtClean="0">
                  <a:latin typeface="+mj-lt"/>
                </a:rPr>
                <a:t>FIRMWARE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34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hw konfigurace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>
          <a:xfrm>
            <a:off x="431799" y="1491630"/>
            <a:ext cx="2412009" cy="3315082"/>
          </a:xfr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tIns="108000"/>
          <a:lstStyle/>
          <a:p>
            <a:pPr algn="ctr"/>
            <a:r>
              <a:rPr lang="cs-CZ" b="1" dirty="0" smtClean="0"/>
              <a:t>NAČTENÍ ZAŘÍZENÍ</a:t>
            </a:r>
          </a:p>
          <a:p>
            <a:pPr algn="ctr"/>
            <a:r>
              <a:rPr lang="cs-CZ" b="1" dirty="0" smtClean="0"/>
              <a:t>(online)</a:t>
            </a:r>
          </a:p>
          <a:p>
            <a:endParaRPr lang="cs-CZ" dirty="0"/>
          </a:p>
          <a:p>
            <a:pPr marL="351450" lvl="2" indent="-171450">
              <a:buFont typeface="Arial" panose="020B0604020202020204" pitchFamily="34" charset="0"/>
              <a:buChar char="+"/>
            </a:pPr>
            <a:r>
              <a:rPr lang="cs-CZ" dirty="0" smtClean="0"/>
              <a:t>Automaticky</a:t>
            </a:r>
          </a:p>
          <a:p>
            <a:pPr marL="351450" lvl="2" indent="-171450">
              <a:buFont typeface="Arial" panose="020B0604020202020204" pitchFamily="34" charset="0"/>
              <a:buChar char="+"/>
            </a:pPr>
            <a:r>
              <a:rPr lang="cs-CZ" dirty="0" smtClean="0"/>
              <a:t>Všechna dostupná zařízení</a:t>
            </a:r>
          </a:p>
          <a:p>
            <a:pPr marL="351450" lvl="2" indent="-171450">
              <a:buFont typeface="Arial" panose="020B0604020202020204" pitchFamily="34" charset="0"/>
              <a:buChar char="+"/>
            </a:pPr>
            <a:r>
              <a:rPr lang="cs-CZ" dirty="0" smtClean="0"/>
              <a:t>IO moduly včetně konfigurace</a:t>
            </a:r>
          </a:p>
          <a:p>
            <a:pPr lvl="2" indent="0">
              <a:buNone/>
            </a:pPr>
            <a:endParaRPr lang="cs-CZ" dirty="0" smtClean="0"/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Musí být k dispozici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4"/>
          </p:nvPr>
        </p:nvSpPr>
        <p:spPr>
          <a:xfrm>
            <a:off x="3407215" y="1491630"/>
            <a:ext cx="2388921" cy="3315082"/>
          </a:xfr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tIns="108000"/>
          <a:lstStyle/>
          <a:p>
            <a:pPr algn="ctr"/>
            <a:r>
              <a:rPr lang="cs-CZ" b="1" dirty="0" smtClean="0"/>
              <a:t>RUČNÍ SESTAVENÍ</a:t>
            </a:r>
          </a:p>
          <a:p>
            <a:pPr algn="ctr"/>
            <a:r>
              <a:rPr lang="cs-CZ" b="1" dirty="0" smtClean="0"/>
              <a:t>(</a:t>
            </a:r>
            <a:r>
              <a:rPr lang="cs-CZ" b="1" dirty="0" err="1" smtClean="0"/>
              <a:t>offline</a:t>
            </a:r>
            <a:r>
              <a:rPr lang="cs-CZ" b="1" dirty="0" smtClean="0"/>
              <a:t>)</a:t>
            </a:r>
          </a:p>
          <a:p>
            <a:pPr algn="ctr"/>
            <a:endParaRPr lang="cs-CZ" dirty="0" smtClean="0"/>
          </a:p>
          <a:p>
            <a:pPr marL="351450" lvl="2" indent="-171450">
              <a:buFont typeface="Arial" panose="020B0604020202020204" pitchFamily="34" charset="0"/>
              <a:buChar char="+"/>
            </a:pPr>
            <a:r>
              <a:rPr lang="cs-CZ" dirty="0" smtClean="0"/>
              <a:t>Možnost filtrovat dle </a:t>
            </a:r>
            <a:r>
              <a:rPr lang="cs-CZ" dirty="0" err="1" smtClean="0"/>
              <a:t>obj</a:t>
            </a:r>
            <a:r>
              <a:rPr lang="cs-CZ" dirty="0" smtClean="0"/>
              <a:t>. čísla</a:t>
            </a:r>
            <a:endParaRPr lang="cs-CZ" dirty="0"/>
          </a:p>
          <a:p>
            <a:pPr lvl="2" indent="0">
              <a:buNone/>
            </a:pPr>
            <a:endParaRPr lang="cs-CZ" dirty="0" smtClean="0"/>
          </a:p>
          <a:p>
            <a:pPr lvl="2" indent="0">
              <a:buNone/>
            </a:pPr>
            <a:endParaRPr lang="cs-CZ" dirty="0" smtClean="0"/>
          </a:p>
          <a:p>
            <a:pPr lvl="2" indent="0">
              <a:buNone/>
            </a:pPr>
            <a:endParaRPr lang="cs-CZ" dirty="0"/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Povědomí o modulech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Pořadí modulů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Ručně konfigurovat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Verze firmware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6382631" y="1491630"/>
            <a:ext cx="2365833" cy="3315082"/>
          </a:xfr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tIns="108000"/>
          <a:lstStyle/>
          <a:p>
            <a:pPr algn="ctr"/>
            <a:r>
              <a:rPr lang="cs-CZ" b="1" dirty="0" smtClean="0"/>
              <a:t>IMPORT</a:t>
            </a:r>
          </a:p>
          <a:p>
            <a:pPr algn="ctr"/>
            <a:r>
              <a:rPr lang="cs-CZ" b="1" dirty="0" smtClean="0"/>
              <a:t>(</a:t>
            </a:r>
            <a:r>
              <a:rPr lang="cs-CZ" b="1" dirty="0" err="1" smtClean="0"/>
              <a:t>offline</a:t>
            </a:r>
            <a:r>
              <a:rPr lang="cs-CZ" b="1" dirty="0" smtClean="0"/>
              <a:t>)</a:t>
            </a:r>
          </a:p>
          <a:p>
            <a:pPr algn="ctr"/>
            <a:endParaRPr lang="cs-CZ" dirty="0" smtClean="0"/>
          </a:p>
          <a:p>
            <a:pPr marL="351450" lvl="2" indent="-171450">
              <a:buFont typeface="Arial" panose="020B0604020202020204" pitchFamily="34" charset="0"/>
              <a:buChar char="+"/>
            </a:pPr>
            <a:r>
              <a:rPr lang="cs-CZ" dirty="0" smtClean="0"/>
              <a:t>Již hotové</a:t>
            </a:r>
            <a:endParaRPr lang="cs-CZ" dirty="0"/>
          </a:p>
          <a:p>
            <a:pPr lvl="2" indent="0">
              <a:buNone/>
            </a:pPr>
            <a:endParaRPr lang="cs-CZ" dirty="0" smtClean="0"/>
          </a:p>
          <a:p>
            <a:pPr lvl="2" indent="0">
              <a:buNone/>
            </a:pPr>
            <a:endParaRPr lang="cs-CZ" dirty="0"/>
          </a:p>
          <a:p>
            <a:pPr lvl="2" indent="0">
              <a:buNone/>
            </a:pPr>
            <a:endParaRPr lang="cs-CZ" dirty="0"/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Možná nutnost doladit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/>
              <a:t>Ručně </a:t>
            </a:r>
            <a:r>
              <a:rPr lang="cs-CZ" dirty="0" smtClean="0"/>
              <a:t>konfigurovat</a:t>
            </a:r>
          </a:p>
          <a:p>
            <a:pPr marL="351450" lvl="2" indent="-171450">
              <a:buClr>
                <a:srgbClr val="FF0000"/>
              </a:buClr>
              <a:buFont typeface="Arial" panose="020B0604020202020204" pitchFamily="34" charset="0"/>
              <a:buChar char="!"/>
            </a:pPr>
            <a:r>
              <a:rPr lang="cs-CZ" dirty="0" smtClean="0"/>
              <a:t>Omezení na jednu sestavu</a:t>
            </a:r>
          </a:p>
          <a:p>
            <a:pPr lvl="2" indent="0">
              <a:buClr>
                <a:srgbClr val="FF0000"/>
              </a:buClr>
              <a:buNone/>
            </a:pPr>
            <a:endParaRPr lang="cs-CZ" dirty="0" smtClean="0"/>
          </a:p>
          <a:p>
            <a:pPr marL="0" lvl="2" indent="0" algn="ctr">
              <a:buClrTx/>
              <a:buSzTx/>
              <a:buNone/>
            </a:pPr>
            <a:r>
              <a:rPr lang="cs-CZ" dirty="0">
                <a:solidFill>
                  <a:schemeClr val="accent1"/>
                </a:solidFill>
              </a:rPr>
              <a:t>http://configurator.wago.com</a:t>
            </a:r>
            <a:endParaRPr lang="cs-CZ" dirty="0"/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32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hw konfigurace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>
          <a:xfrm>
            <a:off x="431798" y="1278712"/>
            <a:ext cx="4140202" cy="352800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cs-CZ" dirty="0" smtClean="0"/>
              <a:t>Nastavit síťový adaptér v počítači</a:t>
            </a:r>
          </a:p>
          <a:p>
            <a:pPr marL="228600" indent="-228600">
              <a:buFont typeface="+mj-lt"/>
              <a:buAutoNum type="arabicPeriod"/>
            </a:pPr>
            <a:r>
              <a:rPr lang="cs-CZ" dirty="0" smtClean="0"/>
              <a:t>Zvolit správný typ komunikace </a:t>
            </a:r>
            <a:endParaRPr lang="en-US" dirty="0" smtClean="0"/>
          </a:p>
          <a:p>
            <a:pPr>
              <a:tabLst>
                <a:tab pos="358775" algn="l"/>
              </a:tabLst>
            </a:pPr>
            <a:r>
              <a:rPr lang="en-US" dirty="0" smtClean="0"/>
              <a:t>	[Ethernet / </a:t>
            </a:r>
            <a:r>
              <a:rPr lang="en-US" dirty="0" err="1" smtClean="0"/>
              <a:t>Servi</a:t>
            </a:r>
            <a:r>
              <a:rPr lang="cs-CZ" dirty="0" smtClean="0"/>
              <a:t>sní kabel</a:t>
            </a:r>
            <a:r>
              <a:rPr lang="en-US" dirty="0" smtClean="0"/>
              <a:t>]</a:t>
            </a:r>
            <a:endParaRPr lang="cs-CZ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cs-CZ" dirty="0" smtClean="0"/>
              <a:t>Nastavit rozsah adres pro s</a:t>
            </a:r>
            <a:r>
              <a:rPr lang="en-US" dirty="0" err="1" smtClean="0"/>
              <a:t>ke</a:t>
            </a:r>
            <a:r>
              <a:rPr lang="cs-CZ" dirty="0" err="1" smtClean="0"/>
              <a:t>nování</a:t>
            </a:r>
            <a:endParaRPr lang="cs-CZ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cs-CZ" dirty="0" smtClean="0"/>
              <a:t>Spustit s</a:t>
            </a:r>
            <a:r>
              <a:rPr lang="en-US" dirty="0" err="1" smtClean="0"/>
              <a:t>ke</a:t>
            </a:r>
            <a:r>
              <a:rPr lang="cs-CZ" dirty="0" err="1" smtClean="0"/>
              <a:t>nování</a:t>
            </a:r>
            <a:endParaRPr lang="cs-CZ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cs-CZ" dirty="0" smtClean="0"/>
              <a:t>Vybrat jednotky a přidat </a:t>
            </a:r>
            <a:endParaRPr lang="en-US" dirty="0" smtClean="0"/>
          </a:p>
          <a:p>
            <a:pPr>
              <a:tabLst>
                <a:tab pos="358775" algn="l"/>
              </a:tabLst>
            </a:pPr>
            <a:r>
              <a:rPr lang="en-US" dirty="0" smtClean="0"/>
              <a:t>	[Accept selection  (incl. modules) / Accept all (incl. modules)]</a:t>
            </a:r>
            <a:endParaRPr lang="cs-CZ" dirty="0"/>
          </a:p>
        </p:txBody>
      </p:sp>
      <p:sp>
        <p:nvSpPr>
          <p:cNvPr id="9" name="Zástupný symbol pro obrázek 8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Obráze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/>
        </p:blipFill>
        <p:spPr>
          <a:xfrm>
            <a:off x="4932039" y="189786"/>
            <a:ext cx="3986769" cy="461692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" y="3147814"/>
            <a:ext cx="372618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49" y="3890764"/>
            <a:ext cx="1377315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49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IO-</a:t>
            </a:r>
            <a:r>
              <a:rPr lang="cs-CZ" dirty="0" err="1" smtClean="0"/>
              <a:t>Check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/>
              <a:t>Interaktivní přehled IO modulů pro kontrolu zapojení, signálové zkoušky atp.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/>
              <a:t>Možnost používat značky</a:t>
            </a:r>
            <a:endParaRPr lang="cs-CZ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/>
              <a:t>Monitorovací mód pro sledování signálů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/>
              <a:t>Ovládací mód pro </a:t>
            </a:r>
            <a:r>
              <a:rPr lang="cs-CZ" dirty="0" err="1" smtClean="0"/>
              <a:t>povelování</a:t>
            </a:r>
            <a:r>
              <a:rPr lang="cs-CZ" dirty="0" smtClean="0"/>
              <a:t> modulů „natvrdo“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cs-CZ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cs-CZ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3"/>
          <a:stretch/>
        </p:blipFill>
        <p:spPr bwMode="auto">
          <a:xfrm>
            <a:off x="5220072" y="474153"/>
            <a:ext cx="3636169" cy="413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Skupina 17"/>
          <p:cNvGrpSpPr/>
          <p:nvPr/>
        </p:nvGrpSpPr>
        <p:grpSpPr>
          <a:xfrm>
            <a:off x="4067944" y="1059582"/>
            <a:ext cx="1083341" cy="3551128"/>
            <a:chOff x="4067944" y="1059582"/>
            <a:chExt cx="1083341" cy="3551128"/>
          </a:xfrm>
        </p:grpSpPr>
        <p:grpSp>
          <p:nvGrpSpPr>
            <p:cNvPr id="13" name="Skupina 12"/>
            <p:cNvGrpSpPr/>
            <p:nvPr/>
          </p:nvGrpSpPr>
          <p:grpSpPr>
            <a:xfrm>
              <a:off x="5004048" y="1059582"/>
              <a:ext cx="147237" cy="3551128"/>
              <a:chOff x="5004048" y="1059582"/>
              <a:chExt cx="147237" cy="3551128"/>
            </a:xfrm>
          </p:grpSpPr>
          <p:cxnSp>
            <p:nvCxnSpPr>
              <p:cNvPr id="10" name="Přímá spojnice 9"/>
              <p:cNvCxnSpPr/>
              <p:nvPr/>
            </p:nvCxnSpPr>
            <p:spPr bwMode="gray">
              <a:xfrm flipH="1">
                <a:off x="5004048" y="1059582"/>
                <a:ext cx="144016" cy="0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14"/>
              <p:cNvCxnSpPr/>
              <p:nvPr/>
            </p:nvCxnSpPr>
            <p:spPr bwMode="gray">
              <a:xfrm flipH="1">
                <a:off x="5007269" y="4610710"/>
                <a:ext cx="144016" cy="0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15"/>
              <p:cNvCxnSpPr/>
              <p:nvPr/>
            </p:nvCxnSpPr>
            <p:spPr bwMode="gray">
              <a:xfrm flipV="1">
                <a:off x="5004048" y="1059582"/>
                <a:ext cx="0" cy="3551128"/>
              </a:xfrm>
              <a:prstGeom prst="line">
                <a:avLst/>
              </a:prstGeom>
              <a:ln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7" name="Přímá spojnice 16"/>
            <p:cNvCxnSpPr/>
            <p:nvPr/>
          </p:nvCxnSpPr>
          <p:spPr bwMode="gray">
            <a:xfrm flipH="1">
              <a:off x="4067944" y="1491630"/>
              <a:ext cx="93610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60" name="Skupina 2059"/>
          <p:cNvGrpSpPr/>
          <p:nvPr/>
        </p:nvGrpSpPr>
        <p:grpSpPr>
          <a:xfrm>
            <a:off x="3599892" y="2427734"/>
            <a:ext cx="3708412" cy="864096"/>
            <a:chOff x="3599892" y="2499742"/>
            <a:chExt cx="3708412" cy="864096"/>
          </a:xfrm>
        </p:grpSpPr>
        <p:cxnSp>
          <p:nvCxnSpPr>
            <p:cNvPr id="32" name="Přímá spojnice se šipkou 31"/>
            <p:cNvCxnSpPr/>
            <p:nvPr/>
          </p:nvCxnSpPr>
          <p:spPr bwMode="gray">
            <a:xfrm>
              <a:off x="4283968" y="3363838"/>
              <a:ext cx="3024336" cy="0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Přímá spojnice 32"/>
            <p:cNvCxnSpPr/>
            <p:nvPr/>
          </p:nvCxnSpPr>
          <p:spPr bwMode="gray">
            <a:xfrm>
              <a:off x="4283968" y="2499742"/>
              <a:ext cx="0" cy="8640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Přímá spojnice 33"/>
            <p:cNvCxnSpPr/>
            <p:nvPr/>
          </p:nvCxnSpPr>
          <p:spPr bwMode="gray">
            <a:xfrm flipH="1">
              <a:off x="3599892" y="2499742"/>
              <a:ext cx="68407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57" name="Skupina 2056"/>
          <p:cNvGrpSpPr/>
          <p:nvPr/>
        </p:nvGrpSpPr>
        <p:grpSpPr>
          <a:xfrm>
            <a:off x="2555776" y="1995686"/>
            <a:ext cx="3456384" cy="648072"/>
            <a:chOff x="2555776" y="1995686"/>
            <a:chExt cx="3456384" cy="648072"/>
          </a:xfrm>
        </p:grpSpPr>
        <p:grpSp>
          <p:nvGrpSpPr>
            <p:cNvPr id="2056" name="Skupina 2055"/>
            <p:cNvGrpSpPr/>
            <p:nvPr/>
          </p:nvGrpSpPr>
          <p:grpSpPr>
            <a:xfrm>
              <a:off x="2555776" y="1995686"/>
              <a:ext cx="2664296" cy="648072"/>
              <a:chOff x="2555776" y="1995686"/>
              <a:chExt cx="2664296" cy="648072"/>
            </a:xfrm>
          </p:grpSpPr>
          <p:cxnSp>
            <p:nvCxnSpPr>
              <p:cNvPr id="20" name="Přímá spojnice se šipkou 19"/>
              <p:cNvCxnSpPr/>
              <p:nvPr/>
            </p:nvCxnSpPr>
            <p:spPr bwMode="gray">
              <a:xfrm>
                <a:off x="4644008" y="1995686"/>
                <a:ext cx="576064" cy="0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Přímá spojnice 22"/>
              <p:cNvCxnSpPr/>
              <p:nvPr/>
            </p:nvCxnSpPr>
            <p:spPr bwMode="gray">
              <a:xfrm>
                <a:off x="4644008" y="1995686"/>
                <a:ext cx="0" cy="648072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Přímá spojnice 24"/>
              <p:cNvCxnSpPr/>
              <p:nvPr/>
            </p:nvCxnSpPr>
            <p:spPr bwMode="gray">
              <a:xfrm flipH="1">
                <a:off x="2555776" y="1995686"/>
                <a:ext cx="208823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1" name="Přímá spojnice se šipkou 40"/>
            <p:cNvCxnSpPr/>
            <p:nvPr/>
          </p:nvCxnSpPr>
          <p:spPr bwMode="gray">
            <a:xfrm>
              <a:off x="4644008" y="2643758"/>
              <a:ext cx="1368152" cy="0"/>
            </a:xfrm>
            <a:prstGeom prst="straightConnector1">
              <a:avLst/>
            </a:prstGeom>
            <a:ln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32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pic>
        <p:nvPicPr>
          <p:cNvPr id="10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8289"/>
            <a:ext cx="5229225" cy="43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sp>
        <p:nvSpPr>
          <p:cNvPr id="19" name="TextovéPole 18"/>
          <p:cNvSpPr txBox="1"/>
          <p:nvPr/>
        </p:nvSpPr>
        <p:spPr bwMode="gray">
          <a:xfrm>
            <a:off x="539552" y="915566"/>
            <a:ext cx="3960440" cy="3819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Při konfiguraci stanice se každý modul registruje a přiděluje se mu Slot Index (není nikde vidět, je daný pozicí modulu)</a:t>
            </a:r>
          </a:p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PLC tedy komunikuje s modulem na základě Slot Index, nezávisle na ostatních modulech (typech)</a:t>
            </a:r>
          </a:p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Na IO moduly nelze přímo přistupovat přes </a:t>
            </a:r>
            <a:r>
              <a:rPr lang="cs-CZ" sz="1200" dirty="0" err="1" smtClean="0"/>
              <a:t>Modbus</a:t>
            </a:r>
            <a:endParaRPr lang="cs-CZ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cs-CZ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cs-CZ" sz="1200" dirty="0" smtClean="0"/>
          </a:p>
        </p:txBody>
      </p:sp>
    </p:spTree>
    <p:extLst>
      <p:ext uri="{BB962C8B-B14F-4D97-AF65-F5344CB8AC3E}">
        <p14:creationId xmlns:p14="http://schemas.microsoft.com/office/powerpoint/2010/main" val="3171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19" name="TextovéPole 18"/>
          <p:cNvSpPr txBox="1"/>
          <p:nvPr/>
        </p:nvSpPr>
        <p:spPr bwMode="gray">
          <a:xfrm>
            <a:off x="539552" y="915566"/>
            <a:ext cx="2880320" cy="3819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Každý vstup/výstup lze pojmenovat samostatně</a:t>
            </a:r>
          </a:p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Digitální vstupy lze pojmenovat i jako celý Byte nebo Word</a:t>
            </a:r>
          </a:p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/>
              <a:t>Digitální </a:t>
            </a:r>
            <a:r>
              <a:rPr lang="cs-CZ" sz="1200" dirty="0" smtClean="0"/>
              <a:t>výstupy </a:t>
            </a:r>
            <a:r>
              <a:rPr lang="cs-CZ" sz="1200" dirty="0"/>
              <a:t>lze pojmenovat </a:t>
            </a:r>
            <a:r>
              <a:rPr lang="cs-CZ" sz="1200" dirty="0" smtClean="0"/>
              <a:t>pouze samostatně nebo jako </a:t>
            </a:r>
            <a:r>
              <a:rPr lang="cs-CZ" sz="1200" dirty="0"/>
              <a:t>celý Byte nebo Word</a:t>
            </a:r>
          </a:p>
          <a:p>
            <a:pPr marL="285750" indent="-28575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Lze použít i absolutní adresy %IB10 nebo %IX10.x (tyto adresy se nemění, pokud přidáváte další karty)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cs-CZ" sz="12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47614"/>
            <a:ext cx="5238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2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04" y="2540112"/>
            <a:ext cx="14763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52" y="2553402"/>
            <a:ext cx="16954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sp>
        <p:nvSpPr>
          <p:cNvPr id="3" name="Obdélník 2"/>
          <p:cNvSpPr/>
          <p:nvPr/>
        </p:nvSpPr>
        <p:spPr bwMode="gray">
          <a:xfrm>
            <a:off x="2843808" y="987574"/>
            <a:ext cx="2789245" cy="72008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cs-CZ" b="1" dirty="0" smtClean="0">
                <a:solidFill>
                  <a:schemeClr val="tx1"/>
                </a:solidFill>
              </a:rPr>
              <a:t>Rozdílná konfigurace modulů</a:t>
            </a:r>
          </a:p>
        </p:txBody>
      </p:sp>
      <p:sp>
        <p:nvSpPr>
          <p:cNvPr id="10" name="Obdélník 9"/>
          <p:cNvSpPr/>
          <p:nvPr/>
        </p:nvSpPr>
        <p:spPr bwMode="gray">
          <a:xfrm>
            <a:off x="945351" y="3003798"/>
            <a:ext cx="2789245" cy="72008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cs-CZ" b="1" dirty="0" smtClean="0">
                <a:solidFill>
                  <a:schemeClr val="tx1"/>
                </a:solidFill>
              </a:rPr>
              <a:t>Indikace chyby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cs-CZ" b="1" dirty="0" smtClean="0">
                <a:solidFill>
                  <a:schemeClr val="tx1"/>
                </a:solidFill>
              </a:rPr>
              <a:t>PLC nejde do RUN</a:t>
            </a:r>
          </a:p>
        </p:txBody>
      </p:sp>
      <p:sp>
        <p:nvSpPr>
          <p:cNvPr id="11" name="Obdélník 10"/>
          <p:cNvSpPr/>
          <p:nvPr/>
        </p:nvSpPr>
        <p:spPr bwMode="gray">
          <a:xfrm>
            <a:off x="4860032" y="3003798"/>
            <a:ext cx="2789245" cy="1314146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cs-CZ" b="1" dirty="0" smtClean="0">
                <a:solidFill>
                  <a:schemeClr val="tx1"/>
                </a:solidFill>
              </a:rPr>
              <a:t>Bez indikace chyby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cs-CZ" b="1" dirty="0" smtClean="0">
                <a:solidFill>
                  <a:schemeClr val="tx1"/>
                </a:solidFill>
              </a:rPr>
              <a:t>PLC jde do RUN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cs-CZ" b="1" dirty="0" smtClean="0">
                <a:solidFill>
                  <a:schemeClr val="tx1"/>
                </a:solidFill>
              </a:rPr>
              <a:t>Karty ve shodných slotech - fungují</a:t>
            </a:r>
          </a:p>
        </p:txBody>
      </p:sp>
      <p:cxnSp>
        <p:nvCxnSpPr>
          <p:cNvPr id="5" name="Přímá spojnice se šipkou 4"/>
          <p:cNvCxnSpPr/>
          <p:nvPr/>
        </p:nvCxnSpPr>
        <p:spPr bwMode="gray">
          <a:xfrm flipH="1">
            <a:off x="2267744" y="1851670"/>
            <a:ext cx="720080" cy="1008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/>
          <p:cNvCxnSpPr/>
          <p:nvPr/>
        </p:nvCxnSpPr>
        <p:spPr bwMode="gray">
          <a:xfrm>
            <a:off x="5436096" y="1851670"/>
            <a:ext cx="818558" cy="1008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19437"/>
            <a:ext cx="1944216" cy="262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pic>
        <p:nvPicPr>
          <p:cNvPr id="10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1" b="67019"/>
          <a:stretch/>
        </p:blipFill>
        <p:spPr bwMode="auto">
          <a:xfrm>
            <a:off x="120737" y="1419622"/>
            <a:ext cx="8677626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ovéPole 10"/>
          <p:cNvSpPr txBox="1"/>
          <p:nvPr/>
        </p:nvSpPr>
        <p:spPr bwMode="gray">
          <a:xfrm>
            <a:off x="539552" y="915566"/>
            <a:ext cx="2880320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400" dirty="0" smtClean="0"/>
              <a:t>Existující systém</a:t>
            </a:r>
          </a:p>
        </p:txBody>
      </p:sp>
    </p:spTree>
    <p:extLst>
      <p:ext uri="{BB962C8B-B14F-4D97-AF65-F5344CB8AC3E}">
        <p14:creationId xmlns:p14="http://schemas.microsoft.com/office/powerpoint/2010/main" val="38589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cap="none" dirty="0" err="1" smtClean="0"/>
              <a:t>e!</a:t>
            </a:r>
            <a:r>
              <a:rPr lang="de-DE" i="1" dirty="0" err="1" smtClean="0"/>
              <a:t>COCKPIT</a:t>
            </a:r>
            <a:r>
              <a:rPr lang="de-DE" i="1" dirty="0" smtClean="0"/>
              <a:t> </a:t>
            </a:r>
            <a:r>
              <a:rPr lang="cs-CZ" dirty="0" smtClean="0"/>
              <a:t>funkce</a:t>
            </a:r>
            <a:endParaRPr lang="de-DE" i="1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37963"/>
              </p:ext>
            </p:extLst>
          </p:nvPr>
        </p:nvGraphicFramePr>
        <p:xfrm>
          <a:off x="1979712" y="1635646"/>
          <a:ext cx="5162551" cy="2009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444"/>
                <a:gridCol w="2564107"/>
              </a:tblGrid>
              <a:tr h="942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700" dirty="0" smtClean="0"/>
                        <a:t>Konfigurace</a:t>
                      </a:r>
                      <a:endParaRPr lang="de-DE" sz="1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4814" marR="124814" marT="62407" marB="62407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“I/O-CHECK”</a:t>
                      </a:r>
                    </a:p>
                    <a:p>
                      <a:pPr marL="0" marR="0" indent="0" algn="ctr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700" dirty="0" smtClean="0"/>
                    </a:p>
                  </a:txBody>
                  <a:tcPr marL="124814" marR="124814" marT="62407" marB="62407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de-DE" sz="1700" dirty="0" smtClean="0"/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cs-CZ" sz="1700" dirty="0" smtClean="0"/>
                        <a:t>Programování</a:t>
                      </a:r>
                      <a:endParaRPr lang="de-DE" sz="17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15213" marR="115213" marT="62407" marB="62407" horzOverflow="overflow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700" dirty="0" smtClean="0"/>
                    </a:p>
                    <a:p>
                      <a:pPr marL="0" marR="0" indent="0" algn="ctr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700" dirty="0" smtClean="0"/>
                        <a:t>Vizualizace</a:t>
                      </a:r>
                      <a:endParaRPr lang="de-DE" sz="17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4814" marR="124814" marT="62407" marB="62407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pic>
        <p:nvPicPr>
          <p:cNvPr id="10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2" r="32041" b="32480"/>
          <a:stretch/>
        </p:blipFill>
        <p:spPr bwMode="auto">
          <a:xfrm>
            <a:off x="122465" y="1419622"/>
            <a:ext cx="8677626" cy="2858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ovéPole 10"/>
          <p:cNvSpPr txBox="1"/>
          <p:nvPr/>
        </p:nvSpPr>
        <p:spPr bwMode="gray">
          <a:xfrm>
            <a:off x="539552" y="915566"/>
            <a:ext cx="2880320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400" dirty="0" smtClean="0"/>
              <a:t>Chybný modul ve slotu 3</a:t>
            </a:r>
          </a:p>
        </p:txBody>
      </p:sp>
    </p:spTree>
    <p:extLst>
      <p:ext uri="{BB962C8B-B14F-4D97-AF65-F5344CB8AC3E}">
        <p14:creationId xmlns:p14="http://schemas.microsoft.com/office/powerpoint/2010/main" val="11464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pic>
        <p:nvPicPr>
          <p:cNvPr id="10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7231" r="27471" b="-346"/>
          <a:stretch/>
        </p:blipFill>
        <p:spPr bwMode="auto">
          <a:xfrm>
            <a:off x="179512" y="1552634"/>
            <a:ext cx="8622653" cy="2603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ovéPole 10"/>
          <p:cNvSpPr txBox="1"/>
          <p:nvPr/>
        </p:nvSpPr>
        <p:spPr bwMode="gray">
          <a:xfrm>
            <a:off x="539552" y="915566"/>
            <a:ext cx="395128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cs-CZ" sz="1400" dirty="0" smtClean="0"/>
              <a:t>Přidané moduly na konec sestavy</a:t>
            </a:r>
          </a:p>
        </p:txBody>
      </p:sp>
    </p:spTree>
    <p:extLst>
      <p:ext uri="{BB962C8B-B14F-4D97-AF65-F5344CB8AC3E}">
        <p14:creationId xmlns:p14="http://schemas.microsoft.com/office/powerpoint/2010/main" val="41878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sp>
        <p:nvSpPr>
          <p:cNvPr id="11" name="TextovéPole 10"/>
          <p:cNvSpPr txBox="1"/>
          <p:nvPr/>
        </p:nvSpPr>
        <p:spPr bwMode="gray">
          <a:xfrm>
            <a:off x="519268" y="1131590"/>
            <a:ext cx="3764700" cy="331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400" b="1" dirty="0" smtClean="0"/>
              <a:t>Výhoda konfigurace karet v </a:t>
            </a:r>
            <a:r>
              <a:rPr lang="cs-CZ" sz="1400" b="1" dirty="0" err="1" smtClean="0"/>
              <a:t>e!Cockpitu</a:t>
            </a:r>
            <a:endParaRPr lang="cs-CZ" sz="1400" b="1" dirty="0" smtClean="0"/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cs-CZ" sz="1200" dirty="0" smtClean="0"/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Automatické přiřazení Index Slotu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Přiřazení IO adres (%I, %Q)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Automaticky vloží potřebné knihovny, pro komunikaci s modulem (platí pro komplexní karty – RS232/485, DALI, KNX, 3fáz….)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cs-CZ" sz="1200" dirty="0" smtClean="0"/>
          </a:p>
        </p:txBody>
      </p:sp>
    </p:spTree>
    <p:extLst>
      <p:ext uri="{BB962C8B-B14F-4D97-AF65-F5344CB8AC3E}">
        <p14:creationId xmlns:p14="http://schemas.microsoft.com/office/powerpoint/2010/main" val="250505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e!Cockpit</a:t>
            </a:r>
            <a:r>
              <a:rPr lang="cs-CZ" dirty="0" smtClean="0"/>
              <a:t> Adresace Modulů</a:t>
            </a:r>
            <a:endParaRPr lang="cs-CZ" dirty="0"/>
          </a:p>
        </p:txBody>
      </p:sp>
      <p:sp>
        <p:nvSpPr>
          <p:cNvPr id="11" name="TextovéPole 10"/>
          <p:cNvSpPr txBox="1"/>
          <p:nvPr/>
        </p:nvSpPr>
        <p:spPr bwMode="gray">
          <a:xfrm>
            <a:off x="519268" y="1131590"/>
            <a:ext cx="3951286" cy="331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b="1" dirty="0" smtClean="0"/>
              <a:t>Příklad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cs-CZ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Modul: 3 fázový 750-495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 smtClean="0"/>
              <a:t>Knihovna: </a:t>
            </a:r>
            <a:r>
              <a:rPr lang="cs-CZ" sz="1200" dirty="0"/>
              <a:t>WagoSysModule_75x_49x</a:t>
            </a:r>
            <a:endParaRPr lang="cs-CZ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200" dirty="0"/>
              <a:t>FB: FbModule_75x_495</a:t>
            </a:r>
            <a:endParaRPr lang="cs-CZ" sz="1200" dirty="0" smtClean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cs-CZ" sz="1200" dirty="0" smtClean="0"/>
          </a:p>
        </p:txBody>
      </p:sp>
      <p:pic>
        <p:nvPicPr>
          <p:cNvPr id="10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9522"/>
            <a:ext cx="302433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68" y="2847181"/>
            <a:ext cx="4152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92132"/>
            <a:ext cx="4162425" cy="88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49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Adresace portů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4294967295"/>
          </p:nvPr>
        </p:nvSpPr>
        <p:spPr>
          <a:xfrm>
            <a:off x="431798" y="807614"/>
            <a:ext cx="8280401" cy="540000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29496729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PRESENTATION TITLE   |   Dated April 2016</a:t>
            </a:r>
            <a:endParaRPr lang="de-DE" dirty="0" smtClean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31590"/>
            <a:ext cx="3048000" cy="3261360"/>
          </a:xfrm>
          <a:prstGeom prst="rect">
            <a:avLst/>
          </a:prstGeom>
        </p:spPr>
      </p:pic>
      <p:cxnSp>
        <p:nvCxnSpPr>
          <p:cNvPr id="10" name="Pravoúhlá spojnice 9"/>
          <p:cNvCxnSpPr/>
          <p:nvPr/>
        </p:nvCxnSpPr>
        <p:spPr bwMode="gray">
          <a:xfrm rot="16200000" flipH="1">
            <a:off x="4896036" y="2967794"/>
            <a:ext cx="1656184" cy="864096"/>
          </a:xfrm>
          <a:prstGeom prst="bentConnector3">
            <a:avLst>
              <a:gd name="adj1" fmla="val 99911"/>
            </a:avLst>
          </a:prstGeom>
          <a:ln w="127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ravoúhlá spojnice 11"/>
          <p:cNvCxnSpPr/>
          <p:nvPr/>
        </p:nvCxnSpPr>
        <p:spPr bwMode="gray">
          <a:xfrm rot="10800000">
            <a:off x="3779912" y="1131591"/>
            <a:ext cx="1019944" cy="496331"/>
          </a:xfrm>
          <a:prstGeom prst="bentConnector3">
            <a:avLst>
              <a:gd name="adj1" fmla="val 1229"/>
            </a:avLst>
          </a:prstGeom>
          <a:ln w="127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ravoúhlá spojnice 13"/>
          <p:cNvCxnSpPr/>
          <p:nvPr/>
        </p:nvCxnSpPr>
        <p:spPr bwMode="gray">
          <a:xfrm flipV="1">
            <a:off x="2483768" y="2770394"/>
            <a:ext cx="1152128" cy="648072"/>
          </a:xfrm>
          <a:prstGeom prst="bentConnector3">
            <a:avLst/>
          </a:prstGeom>
          <a:ln w="127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/>
          <p:cNvSpPr txBox="1"/>
          <p:nvPr/>
        </p:nvSpPr>
        <p:spPr bwMode="gray">
          <a:xfrm>
            <a:off x="1691680" y="3274450"/>
            <a:ext cx="792088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WAGOFuturaDem" pitchFamily="18" charset="0"/>
              </a:rPr>
              <a:t>COM1</a:t>
            </a:r>
          </a:p>
        </p:txBody>
      </p:sp>
      <p:sp>
        <p:nvSpPr>
          <p:cNvPr id="16" name="TextovéPole 15"/>
          <p:cNvSpPr txBox="1"/>
          <p:nvPr/>
        </p:nvSpPr>
        <p:spPr bwMode="gray">
          <a:xfrm>
            <a:off x="6228184" y="4083918"/>
            <a:ext cx="792088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WAGOFuturaDem" pitchFamily="18" charset="0"/>
              </a:rPr>
              <a:t>COM0</a:t>
            </a:r>
          </a:p>
        </p:txBody>
      </p:sp>
      <p:sp>
        <p:nvSpPr>
          <p:cNvPr id="21" name="TextovéPole 20"/>
          <p:cNvSpPr txBox="1"/>
          <p:nvPr/>
        </p:nvSpPr>
        <p:spPr bwMode="gray">
          <a:xfrm>
            <a:off x="2965395" y="987574"/>
            <a:ext cx="792088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WAGOFuturaDem" pitchFamily="18" charset="0"/>
              </a:rPr>
              <a:t>Modem</a:t>
            </a:r>
          </a:p>
        </p:txBody>
      </p:sp>
      <p:pic>
        <p:nvPicPr>
          <p:cNvPr id="20" name="Obráze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66178"/>
            <a:ext cx="1519238" cy="2231231"/>
          </a:xfrm>
          <a:prstGeom prst="rect">
            <a:avLst/>
          </a:prstGeom>
        </p:spPr>
      </p:pic>
      <p:cxnSp>
        <p:nvCxnSpPr>
          <p:cNvPr id="28" name="Pravoúhlá spojnice 27"/>
          <p:cNvCxnSpPr/>
          <p:nvPr/>
        </p:nvCxnSpPr>
        <p:spPr bwMode="gray">
          <a:xfrm rot="16200000" flipH="1">
            <a:off x="6480400" y="2679950"/>
            <a:ext cx="1656184" cy="575688"/>
          </a:xfrm>
          <a:prstGeom prst="bentConnector3">
            <a:avLst>
              <a:gd name="adj1" fmla="val 99911"/>
            </a:avLst>
          </a:prstGeom>
          <a:ln w="127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/>
          <p:cNvSpPr txBox="1"/>
          <p:nvPr/>
        </p:nvSpPr>
        <p:spPr bwMode="gray">
          <a:xfrm>
            <a:off x="7668344" y="3651870"/>
            <a:ext cx="1296144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400" dirty="0" smtClean="0">
                <a:latin typeface="WAGOFuturaDem" pitchFamily="18" charset="0"/>
              </a:rPr>
              <a:t>COM2 ... </a:t>
            </a:r>
            <a:r>
              <a:rPr lang="cs-CZ" sz="1400" dirty="0" err="1" smtClean="0">
                <a:latin typeface="WAGOFuturaDem" pitchFamily="18" charset="0"/>
              </a:rPr>
              <a:t>COMx</a:t>
            </a:r>
            <a:endParaRPr lang="cs-CZ" sz="1400" dirty="0" smtClean="0">
              <a:latin typeface="WAGOFuturaDem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  <a:tabLst>
                <a:tab pos="717550" algn="l"/>
              </a:tabLst>
            </a:pPr>
            <a:r>
              <a:rPr lang="cs-CZ" sz="1100" dirty="0" smtClean="0">
                <a:latin typeface="+mj-lt"/>
              </a:rPr>
              <a:t>COM0 	= servisní port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717550" algn="l"/>
              </a:tabLst>
            </a:pPr>
            <a:r>
              <a:rPr lang="cs-CZ" sz="1100" dirty="0" smtClean="0">
                <a:latin typeface="+mj-lt"/>
              </a:rPr>
              <a:t>COM1 	= </a:t>
            </a:r>
            <a:r>
              <a:rPr lang="cs-CZ" sz="1100" dirty="0" err="1" smtClean="0">
                <a:latin typeface="+mj-lt"/>
              </a:rPr>
              <a:t>onboard</a:t>
            </a:r>
            <a:r>
              <a:rPr lang="cs-CZ" sz="1100" dirty="0" smtClean="0">
                <a:latin typeface="+mj-lt"/>
              </a:rPr>
              <a:t> RS-232 / RS-485 port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717550" algn="l"/>
              </a:tabLst>
            </a:pPr>
            <a:r>
              <a:rPr lang="cs-CZ" sz="1100" dirty="0" err="1" smtClean="0">
                <a:latin typeface="+mj-lt"/>
              </a:rPr>
              <a:t>COMx</a:t>
            </a:r>
            <a:r>
              <a:rPr lang="cs-CZ" sz="1100" dirty="0" smtClean="0">
                <a:latin typeface="+mj-lt"/>
              </a:rPr>
              <a:t> 	= např. sériová karta 750-652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717550" algn="l"/>
              </a:tabLst>
            </a:pPr>
            <a:r>
              <a:rPr lang="cs-CZ" sz="1100" dirty="0" smtClean="0">
                <a:latin typeface="+mj-lt"/>
              </a:rPr>
              <a:t>Modem 	= </a:t>
            </a:r>
            <a:r>
              <a:rPr lang="cs-CZ" sz="1100" dirty="0" err="1" smtClean="0">
                <a:latin typeface="+mj-lt"/>
              </a:rPr>
              <a:t>onboard</a:t>
            </a:r>
            <a:r>
              <a:rPr lang="cs-CZ" sz="1100" dirty="0" smtClean="0">
                <a:latin typeface="+mj-lt"/>
              </a:rPr>
              <a:t> GSM modem na 750-8207</a:t>
            </a:r>
          </a:p>
        </p:txBody>
      </p:sp>
    </p:spTree>
    <p:extLst>
      <p:ext uri="{BB962C8B-B14F-4D97-AF65-F5344CB8AC3E}">
        <p14:creationId xmlns:p14="http://schemas.microsoft.com/office/powerpoint/2010/main" val="310705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Adresace portů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  <a:tabLst>
                <a:tab pos="628650" algn="l"/>
              </a:tabLst>
            </a:pPr>
            <a:r>
              <a:rPr lang="cs-CZ" sz="1100" dirty="0" smtClean="0">
                <a:latin typeface="WAGOFutura" pitchFamily="18" charset="0"/>
              </a:rPr>
              <a:t>COM0 	= servisní port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628650" algn="l"/>
              </a:tabLst>
            </a:pPr>
            <a:r>
              <a:rPr lang="cs-CZ" sz="1100" dirty="0" smtClean="0">
                <a:latin typeface="WAGOFutura" pitchFamily="18" charset="0"/>
              </a:rPr>
              <a:t>COM1 	= </a:t>
            </a:r>
            <a:r>
              <a:rPr lang="cs-CZ" sz="1100" dirty="0" err="1" smtClean="0">
                <a:latin typeface="WAGOFutura" pitchFamily="18" charset="0"/>
              </a:rPr>
              <a:t>onboard</a:t>
            </a:r>
            <a:r>
              <a:rPr lang="cs-CZ" sz="1100" dirty="0" smtClean="0">
                <a:latin typeface="WAGOFutura" pitchFamily="18" charset="0"/>
              </a:rPr>
              <a:t> RS-232 / RS-485 port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628650" algn="l"/>
              </a:tabLst>
            </a:pPr>
            <a:r>
              <a:rPr lang="cs-CZ" sz="1100" dirty="0" err="1" smtClean="0">
                <a:latin typeface="WAGOFutura" pitchFamily="18" charset="0"/>
              </a:rPr>
              <a:t>COMx</a:t>
            </a:r>
            <a:r>
              <a:rPr lang="cs-CZ" sz="1100" dirty="0" smtClean="0">
                <a:latin typeface="WAGOFutura" pitchFamily="18" charset="0"/>
              </a:rPr>
              <a:t> 	= např. sériová karta 750-652</a:t>
            </a: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628650" algn="l"/>
              </a:tabLst>
            </a:pPr>
            <a:r>
              <a:rPr lang="cs-CZ" sz="1100" dirty="0" smtClean="0">
                <a:latin typeface="WAGOFutura" pitchFamily="18" charset="0"/>
              </a:rPr>
              <a:t>Modem 	= </a:t>
            </a:r>
            <a:r>
              <a:rPr lang="cs-CZ" sz="1100" dirty="0" err="1" smtClean="0">
                <a:latin typeface="WAGOFutura" pitchFamily="18" charset="0"/>
              </a:rPr>
              <a:t>onboard</a:t>
            </a:r>
            <a:r>
              <a:rPr lang="cs-CZ" sz="1100" dirty="0" smtClean="0">
                <a:latin typeface="WAGOFutura" pitchFamily="18" charset="0"/>
              </a:rPr>
              <a:t> GSM modem na 750-8207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4294967295"/>
          </p:nvPr>
        </p:nvSpPr>
        <p:spPr>
          <a:xfrm>
            <a:off x="431798" y="807614"/>
            <a:ext cx="8280401" cy="540000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13986" r="3198" b="9805"/>
          <a:stretch/>
        </p:blipFill>
        <p:spPr bwMode="auto">
          <a:xfrm>
            <a:off x="611560" y="2363758"/>
            <a:ext cx="6613684" cy="236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50" y="915566"/>
            <a:ext cx="2871788" cy="115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2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Modbus</a:t>
            </a:r>
            <a:r>
              <a:rPr lang="cs-CZ" dirty="0" smtClean="0"/>
              <a:t> adresy</a:t>
            </a:r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4294967295"/>
          </p:nvPr>
        </p:nvSpPr>
        <p:spPr>
          <a:xfrm>
            <a:off x="431798" y="4949100"/>
            <a:ext cx="1908000" cy="194400"/>
          </a:xfrm>
          <a:prstGeom prst="rect">
            <a:avLst/>
          </a:prstGeom>
        </p:spPr>
        <p:txBody>
          <a:bodyPr/>
          <a:lstStyle/>
          <a:p>
            <a:fld id="{B1CECB9D-DB36-4911-8D16-802F277BF7AF}" type="slidenum">
              <a:rPr lang="de-DE" smtClean="0"/>
              <a:pPr/>
              <a:t>26</a:t>
            </a:fld>
            <a:r>
              <a:rPr lang="de-DE" smtClean="0"/>
              <a:t>     WAGO Kontakttechnik GmbH &amp; Co. KG</a:t>
            </a:r>
            <a:endParaRPr lang="de-DE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429496729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PRESENTATION TITLE   |   Dated April 2016</a:t>
            </a:r>
            <a:endParaRPr lang="de-DE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5" y="970020"/>
            <a:ext cx="4386778" cy="2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91630"/>
            <a:ext cx="4249293" cy="21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04816"/>
            <a:ext cx="3424047" cy="88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ástupný symbol pro text 2"/>
          <p:cNvSpPr>
            <a:spLocks noGrp="1"/>
          </p:cNvSpPr>
          <p:nvPr>
            <p:ph type="body" sz="quarter" idx="4294967295"/>
          </p:nvPr>
        </p:nvSpPr>
        <p:spPr>
          <a:xfrm>
            <a:off x="4139952" y="3939902"/>
            <a:ext cx="4427830" cy="865801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tabLst>
                <a:tab pos="628650" algn="l"/>
              </a:tabLst>
            </a:pPr>
            <a:r>
              <a:rPr lang="cs-CZ" sz="1400" dirty="0" smtClean="0">
                <a:solidFill>
                  <a:srgbClr val="FFC000"/>
                </a:solidFill>
                <a:latin typeface="WAGOFuturaDem" pitchFamily="18" charset="0"/>
              </a:rPr>
              <a:t>Na rozdíl od Codesys2 přístup na </a:t>
            </a:r>
            <a:r>
              <a:rPr lang="cs-CZ" sz="1400" dirty="0" err="1" smtClean="0">
                <a:solidFill>
                  <a:srgbClr val="FFC000"/>
                </a:solidFill>
                <a:latin typeface="WAGOFuturaDem" pitchFamily="18" charset="0"/>
              </a:rPr>
              <a:t>Modbus</a:t>
            </a:r>
            <a:r>
              <a:rPr lang="cs-CZ" sz="1400" dirty="0" smtClean="0">
                <a:solidFill>
                  <a:srgbClr val="FFC000"/>
                </a:solidFill>
                <a:latin typeface="WAGOFuturaDem" pitchFamily="18" charset="0"/>
              </a:rPr>
              <a:t> registry </a:t>
            </a:r>
            <a:r>
              <a:rPr lang="en-US" sz="1400" dirty="0" err="1" smtClean="0">
                <a:solidFill>
                  <a:srgbClr val="FFC000"/>
                </a:solidFill>
                <a:latin typeface="WAGOFuturaDem" pitchFamily="18" charset="0"/>
              </a:rPr>
              <a:t>stylem</a:t>
            </a:r>
            <a:r>
              <a:rPr lang="en-US" sz="1400" dirty="0" smtClean="0">
                <a:solidFill>
                  <a:srgbClr val="FFC000"/>
                </a:solidFill>
                <a:latin typeface="WAGOFuturaDem" pitchFamily="18" charset="0"/>
              </a:rPr>
              <a:t> %MW12288 </a:t>
            </a:r>
            <a:r>
              <a:rPr lang="cs-CZ" sz="1400" dirty="0" smtClean="0">
                <a:solidFill>
                  <a:srgbClr val="FFC000"/>
                </a:solidFill>
                <a:latin typeface="WAGOFuturaDem" pitchFamily="18" charset="0"/>
              </a:rPr>
              <a:t>již není možný</a:t>
            </a:r>
            <a:r>
              <a:rPr lang="en-US" sz="1400" dirty="0" smtClean="0">
                <a:solidFill>
                  <a:srgbClr val="FFC000"/>
                </a:solidFill>
                <a:latin typeface="WAGOFuturaDem" pitchFamily="18" charset="0"/>
              </a:rPr>
              <a:t>.</a:t>
            </a:r>
            <a:endParaRPr lang="cs-CZ" sz="1400" dirty="0" smtClean="0">
              <a:solidFill>
                <a:srgbClr val="FFC000"/>
              </a:solidFill>
              <a:latin typeface="WAGOFuturaDe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6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423268"/>
          </a:xfrm>
        </p:spPr>
        <p:txBody>
          <a:bodyPr/>
          <a:lstStyle/>
          <a:p>
            <a:r>
              <a:rPr lang="cs-CZ" dirty="0" smtClean="0"/>
              <a:t>Konfigurace zařízení</a:t>
            </a:r>
            <a:r>
              <a:rPr lang="de-DE" dirty="0" smtClean="0"/>
              <a:t> – </a:t>
            </a:r>
            <a:r>
              <a:rPr lang="cs-CZ" dirty="0" smtClean="0"/>
              <a:t>Programování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52490" y="721943"/>
            <a:ext cx="8388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smtClean="0"/>
              <a:t>Mezi sekcí konfigurace zařízení a sekcí programování se lze přepínat s pomocí tlačítek v levé části okna</a:t>
            </a:r>
            <a:endParaRPr lang="de-DE" sz="1400" dirty="0"/>
          </a:p>
        </p:txBody>
      </p:sp>
      <p:pic>
        <p:nvPicPr>
          <p:cNvPr id="16" name="Picture 4" descr="E:\neue Screenshots für ecockpit-Folien\Gerätestrukturansic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1" r="61103" b="39547"/>
          <a:stretch/>
        </p:blipFill>
        <p:spPr bwMode="auto">
          <a:xfrm>
            <a:off x="1420078" y="1389822"/>
            <a:ext cx="2783449" cy="3051781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E:\neue Screenshots für ecockpit-Folien\Programmstrukturansich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4"/>
          <a:stretch/>
        </p:blipFill>
        <p:spPr bwMode="auto">
          <a:xfrm>
            <a:off x="5172927" y="1389822"/>
            <a:ext cx="2783449" cy="3051781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/>
        </p:nvSpPr>
        <p:spPr>
          <a:xfrm>
            <a:off x="2051720" y="4615296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Device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sp>
        <p:nvSpPr>
          <p:cNvPr id="19" name="Rechteck 18"/>
          <p:cNvSpPr/>
          <p:nvPr/>
        </p:nvSpPr>
        <p:spPr>
          <a:xfrm>
            <a:off x="5862723" y="4615295"/>
            <a:ext cx="1669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Program</a:t>
            </a:r>
            <a:r>
              <a:rPr lang="de-DE" sz="1400" dirty="0" smtClean="0"/>
              <a:t> </a:t>
            </a:r>
            <a:r>
              <a:rPr lang="de-DE" sz="1400" dirty="0" err="1" smtClean="0"/>
              <a:t>Structure</a:t>
            </a:r>
            <a:endParaRPr lang="de-DE" sz="1400" dirty="0"/>
          </a:p>
        </p:txBody>
      </p:sp>
      <p:sp>
        <p:nvSpPr>
          <p:cNvPr id="20" name="Rechteck 19"/>
          <p:cNvSpPr/>
          <p:nvPr/>
        </p:nvSpPr>
        <p:spPr bwMode="auto">
          <a:xfrm>
            <a:off x="1259632" y="1275606"/>
            <a:ext cx="3173974" cy="33191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1467703" y="2846954"/>
            <a:ext cx="342900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5549165" y="2927917"/>
            <a:ext cx="342900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52" y="3058357"/>
            <a:ext cx="504825" cy="44767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03" y="3001207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Alternativní zobrazení konfigurace zařízení</a:t>
            </a:r>
            <a:endParaRPr lang="de-DE" i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59" y="1485835"/>
            <a:ext cx="3689685" cy="1771048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neue Screenshots für ecockpit-Folien\Netzwerk_Geräte_Tabellarische Ansic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97" y="2047208"/>
            <a:ext cx="4581525" cy="1209675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331640" y="3361659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smtClean="0"/>
              <a:t>Grafické </a:t>
            </a:r>
          </a:p>
          <a:p>
            <a:pPr algn="ctr"/>
            <a:r>
              <a:rPr lang="cs-CZ" sz="1400" dirty="0" smtClean="0"/>
              <a:t>zobrazení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5940152" y="3355116"/>
            <a:ext cx="1468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smtClean="0"/>
              <a:t>Tabulkové zobrazení</a:t>
            </a:r>
            <a:endParaRPr lang="de-DE" sz="14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332958" y="1275606"/>
            <a:ext cx="3806994" cy="33191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140868" y="1635646"/>
            <a:ext cx="342900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7209710" y="2312334"/>
            <a:ext cx="342900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683568" y="1275606"/>
            <a:ext cx="4639346" cy="139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2575" indent="-282575" defTabSz="968375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8375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25000"/>
              </a:lnSpc>
              <a:spcAft>
                <a:spcPct val="50000"/>
              </a:spcAft>
              <a:buClr>
                <a:srgbClr val="8BB63B"/>
              </a:buClr>
              <a:buFont typeface="Wingdings" panose="05000000000000000000" pitchFamily="2" charset="2"/>
              <a:buChar char="q"/>
            </a:pPr>
            <a:r>
              <a:rPr lang="cs-CZ" sz="1600" dirty="0" smtClean="0"/>
              <a:t>Konfigurace sítě</a:t>
            </a:r>
            <a:endParaRPr lang="de-DE" sz="1600" dirty="0" smtClean="0"/>
          </a:p>
          <a:p>
            <a:pPr marL="342900" indent="-342900" eaLnBrk="1" hangingPunct="1">
              <a:lnSpc>
                <a:spcPct val="125000"/>
              </a:lnSpc>
              <a:spcAft>
                <a:spcPct val="50000"/>
              </a:spcAft>
              <a:buClr>
                <a:srgbClr val="8AB53B"/>
              </a:buClr>
              <a:buFont typeface="Wingdings" panose="05000000000000000000" pitchFamily="2" charset="2"/>
              <a:buChar char="q"/>
            </a:pPr>
            <a:r>
              <a:rPr lang="cs-CZ" sz="1600" dirty="0" smtClean="0"/>
              <a:t>Konfigurace zařízení</a:t>
            </a:r>
            <a:r>
              <a:rPr lang="de-DE" sz="1600" dirty="0" smtClean="0"/>
              <a:t>  </a:t>
            </a:r>
          </a:p>
          <a:p>
            <a:pPr marL="0" indent="0" eaLnBrk="1" hangingPunct="1">
              <a:lnSpc>
                <a:spcPct val="125000"/>
              </a:lnSpc>
              <a:spcAft>
                <a:spcPct val="50000"/>
              </a:spcAft>
              <a:buClr>
                <a:srgbClr val="7DAE35"/>
              </a:buClr>
            </a:pPr>
            <a:r>
              <a:rPr lang="de-DE" altLang="en-US" sz="1600" dirty="0" smtClean="0">
                <a:solidFill>
                  <a:srgbClr val="000000"/>
                </a:solidFill>
              </a:rPr>
              <a:t>	Online		Offline</a:t>
            </a:r>
            <a:endParaRPr lang="de-DE" altLang="en-US" sz="1600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Proces konfigurace v </a:t>
            </a:r>
            <a:r>
              <a:rPr lang="de-DE" i="1" cap="none" dirty="0" err="1" smtClean="0"/>
              <a:t>e</a:t>
            </a:r>
            <a:r>
              <a:rPr lang="de-DE" i="1" dirty="0" err="1" smtClean="0"/>
              <a:t>!COCKPIT</a:t>
            </a:r>
            <a:endParaRPr lang="de-DE" i="1" dirty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693093" y="2933971"/>
            <a:ext cx="3770957" cy="1398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marL="282575" indent="-282575" defTabSz="968375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8375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8375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25000"/>
              </a:lnSpc>
              <a:spcAft>
                <a:spcPct val="50000"/>
              </a:spcAft>
              <a:buClr>
                <a:srgbClr val="8BB63B"/>
              </a:buClr>
              <a:buFont typeface="Wingdings" panose="05000000000000000000" pitchFamily="2" charset="2"/>
              <a:buChar char="q"/>
            </a:pPr>
            <a:r>
              <a:rPr lang="cs-CZ" sz="1600" dirty="0" smtClean="0"/>
              <a:t>Konfigurace modulů</a:t>
            </a:r>
            <a:endParaRPr lang="de-DE" sz="1600" dirty="0" smtClean="0"/>
          </a:p>
          <a:p>
            <a:pPr marL="342900" indent="-342900" eaLnBrk="1" hangingPunct="1">
              <a:lnSpc>
                <a:spcPct val="125000"/>
              </a:lnSpc>
              <a:spcAft>
                <a:spcPct val="50000"/>
              </a:spcAft>
              <a:buClr>
                <a:srgbClr val="8AB53B"/>
              </a:buClr>
              <a:buFont typeface="Wingdings" panose="05000000000000000000" pitchFamily="2" charset="2"/>
              <a:buChar char="q"/>
            </a:pPr>
            <a:r>
              <a:rPr lang="cs-CZ" sz="1600" dirty="0" smtClean="0"/>
              <a:t>Konfigurace proměnných</a:t>
            </a:r>
            <a:endParaRPr lang="de-DE" sz="1600" dirty="0" smtClean="0"/>
          </a:p>
          <a:p>
            <a:pPr marL="0" indent="0" eaLnBrk="1" hangingPunct="1">
              <a:lnSpc>
                <a:spcPct val="125000"/>
              </a:lnSpc>
              <a:spcAft>
                <a:spcPct val="50000"/>
              </a:spcAft>
              <a:buClr>
                <a:srgbClr val="7DAE35"/>
              </a:buClr>
            </a:pPr>
            <a:endParaRPr lang="de-DE" altLang="en-US" sz="1600" dirty="0">
              <a:solidFill>
                <a:srgbClr val="000000"/>
              </a:solidFill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4544222" y="1347614"/>
            <a:ext cx="4331738" cy="3303814"/>
            <a:chOff x="4679808" y="1068161"/>
            <a:chExt cx="4331738" cy="3303814"/>
          </a:xfrm>
        </p:grpSpPr>
        <p:cxnSp>
          <p:nvCxnSpPr>
            <p:cNvPr id="21" name="Gerade Verbindung 20"/>
            <p:cNvCxnSpPr/>
            <p:nvPr/>
          </p:nvCxnSpPr>
          <p:spPr bwMode="auto">
            <a:xfrm flipH="1">
              <a:off x="5734050" y="3848100"/>
              <a:ext cx="657225" cy="523875"/>
            </a:xfrm>
            <a:prstGeom prst="lin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feld 21"/>
            <p:cNvSpPr txBox="1"/>
            <p:nvPr/>
          </p:nvSpPr>
          <p:spPr>
            <a:xfrm>
              <a:off x="6126950" y="1068161"/>
              <a:ext cx="1481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600" dirty="0" smtClean="0"/>
                <a:t>Konfigurace</a:t>
              </a:r>
              <a:endParaRPr lang="de-DE" sz="1600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95987" y="1525378"/>
              <a:ext cx="169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600" dirty="0" smtClean="0"/>
                <a:t>Síť</a:t>
              </a:r>
              <a:endParaRPr lang="de-DE" sz="1600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6193625" y="3613978"/>
              <a:ext cx="1397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600" dirty="0" smtClean="0"/>
                <a:t>Proměnné</a:t>
              </a:r>
              <a:endParaRPr lang="de-DE" sz="1600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4679808" y="2368866"/>
              <a:ext cx="1595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u="sng" dirty="0" smtClean="0"/>
                <a:t>Online</a:t>
              </a:r>
            </a:p>
            <a:p>
              <a:pPr algn="ctr"/>
              <a:r>
                <a:rPr lang="cs-CZ" sz="1600" dirty="0" smtClean="0"/>
                <a:t>Zařízení</a:t>
              </a:r>
              <a:endParaRPr lang="de-DE" sz="1600" dirty="0" smtClean="0"/>
            </a:p>
            <a:p>
              <a:pPr algn="ctr"/>
              <a:r>
                <a:rPr lang="cs-CZ" sz="1600" dirty="0" smtClean="0"/>
                <a:t>Moduly</a:t>
              </a:r>
              <a:endParaRPr lang="de-DE" sz="1600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7416112" y="2368866"/>
              <a:ext cx="1595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u="sng" dirty="0" smtClean="0"/>
                <a:t>Offline</a:t>
              </a:r>
            </a:p>
            <a:p>
              <a:pPr algn="ctr"/>
              <a:r>
                <a:rPr lang="cs-CZ" sz="1600" dirty="0" smtClean="0"/>
                <a:t>Zařízení</a:t>
              </a:r>
              <a:endParaRPr lang="de-DE" sz="1600" dirty="0" smtClean="0"/>
            </a:p>
            <a:p>
              <a:pPr algn="ctr"/>
              <a:r>
                <a:rPr lang="cs-CZ" sz="1600" dirty="0" smtClean="0"/>
                <a:t>Moduly</a:t>
              </a:r>
              <a:endParaRPr lang="de-DE" sz="1600" dirty="0"/>
            </a:p>
          </p:txBody>
        </p:sp>
        <p:sp>
          <p:nvSpPr>
            <p:cNvPr id="27" name="Abgerundetes Rechteck 26"/>
            <p:cNvSpPr/>
            <p:nvPr/>
          </p:nvSpPr>
          <p:spPr bwMode="auto">
            <a:xfrm>
              <a:off x="6155534" y="1068161"/>
              <a:ext cx="1407318" cy="353943"/>
            </a:xfrm>
            <a:prstGeom prst="roundRect">
              <a:avLst/>
            </a:prstGeom>
            <a:noFill/>
            <a:ln w="19050" cap="flat" cmpd="sng" algn="ctr">
              <a:solidFill>
                <a:srgbClr val="8AB5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" name="Gerade Verbindung 27"/>
            <p:cNvCxnSpPr/>
            <p:nvPr/>
          </p:nvCxnSpPr>
          <p:spPr bwMode="auto">
            <a:xfrm>
              <a:off x="7403639" y="1780620"/>
              <a:ext cx="828000" cy="54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8BB6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/>
          </p:nvCxnSpPr>
          <p:spPr bwMode="auto">
            <a:xfrm flipV="1">
              <a:off x="5458500" y="1781241"/>
              <a:ext cx="828000" cy="54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8BB6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/>
          </p:nvCxnSpPr>
          <p:spPr bwMode="auto">
            <a:xfrm>
              <a:off x="5456767" y="3209687"/>
              <a:ext cx="828000" cy="54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8BB6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>
              <a:endCxn id="26" idx="2"/>
            </p:cNvCxnSpPr>
            <p:nvPr/>
          </p:nvCxnSpPr>
          <p:spPr bwMode="auto">
            <a:xfrm flipV="1">
              <a:off x="7498702" y="3199863"/>
              <a:ext cx="715127" cy="54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8BB6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7550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Spuštění </a:t>
            </a:r>
            <a:r>
              <a:rPr lang="cs-CZ" dirty="0" err="1" smtClean="0"/>
              <a:t>e!Cockpit</a:t>
            </a:r>
            <a:endParaRPr lang="cs-CZ" dirty="0"/>
          </a:p>
        </p:txBody>
      </p:sp>
      <p:sp>
        <p:nvSpPr>
          <p:cNvPr id="6" name="Zástupný symbol pro text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5" y="1590774"/>
            <a:ext cx="728663" cy="69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47824"/>
            <a:ext cx="25812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7733"/>
            <a:ext cx="1328738" cy="137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ovéPole 9"/>
          <p:cNvSpPr txBox="1"/>
          <p:nvPr/>
        </p:nvSpPr>
        <p:spPr bwMode="gray">
          <a:xfrm>
            <a:off x="4716016" y="3427923"/>
            <a:ext cx="1224136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/>
              <a:t>informace o licenci</a:t>
            </a:r>
          </a:p>
        </p:txBody>
      </p:sp>
      <p:cxnSp>
        <p:nvCxnSpPr>
          <p:cNvPr id="17" name="Pravoúhlá spojnice 16"/>
          <p:cNvCxnSpPr/>
          <p:nvPr/>
        </p:nvCxnSpPr>
        <p:spPr bwMode="gray">
          <a:xfrm rot="16200000" flipV="1">
            <a:off x="4152422" y="3044349"/>
            <a:ext cx="623133" cy="360040"/>
          </a:xfrm>
          <a:prstGeom prst="bentConnector3">
            <a:avLst>
              <a:gd name="adj1" fmla="val -138"/>
            </a:avLst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ovéPole 25"/>
          <p:cNvSpPr txBox="1"/>
          <p:nvPr/>
        </p:nvSpPr>
        <p:spPr bwMode="gray">
          <a:xfrm>
            <a:off x="6660232" y="3173498"/>
            <a:ext cx="1224136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/>
              <a:t>jméno zákazníka</a:t>
            </a:r>
          </a:p>
        </p:txBody>
      </p:sp>
      <p:sp>
        <p:nvSpPr>
          <p:cNvPr id="27" name="TextovéPole 26"/>
          <p:cNvSpPr txBox="1"/>
          <p:nvPr/>
        </p:nvSpPr>
        <p:spPr bwMode="gray">
          <a:xfrm>
            <a:off x="6660232" y="3677355"/>
            <a:ext cx="2051566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/>
              <a:t>demo + zbývající počet dní</a:t>
            </a:r>
          </a:p>
        </p:txBody>
      </p:sp>
      <p:cxnSp>
        <p:nvCxnSpPr>
          <p:cNvPr id="24" name="Přímá spojnice se šipkou 23"/>
          <p:cNvCxnSpPr>
            <a:stCxn id="10" idx="3"/>
          </p:cNvCxnSpPr>
          <p:nvPr/>
        </p:nvCxnSpPr>
        <p:spPr bwMode="gray">
          <a:xfrm flipV="1">
            <a:off x="5940152" y="3281510"/>
            <a:ext cx="648072" cy="254425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0" idx="3"/>
          </p:cNvCxnSpPr>
          <p:nvPr/>
        </p:nvCxnSpPr>
        <p:spPr bwMode="gray">
          <a:xfrm>
            <a:off x="5940152" y="3535935"/>
            <a:ext cx="648072" cy="266994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se šipkou 31"/>
          <p:cNvCxnSpPr/>
          <p:nvPr/>
        </p:nvCxnSpPr>
        <p:spPr bwMode="gray">
          <a:xfrm>
            <a:off x="1691680" y="1879756"/>
            <a:ext cx="1512168" cy="403962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se šipkou 32"/>
          <p:cNvCxnSpPr/>
          <p:nvPr/>
        </p:nvCxnSpPr>
        <p:spPr bwMode="gray">
          <a:xfrm flipV="1">
            <a:off x="1763688" y="2347912"/>
            <a:ext cx="1440160" cy="405906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4032251" cy="540000"/>
          </a:xfrm>
        </p:spPr>
        <p:txBody>
          <a:bodyPr/>
          <a:lstStyle/>
          <a:p>
            <a:r>
              <a:rPr lang="cs-CZ" dirty="0" smtClean="0"/>
              <a:t>Změna nastavené síťového rozhraní na základě IP adresy zařízení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49932"/>
            <a:ext cx="3934546" cy="1777143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E:\neue Screenshots für ecockpit-Folien\ethernet einstellungen prüfen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96" y="483518"/>
            <a:ext cx="307265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bgerundetes Rechteck 21"/>
          <p:cNvSpPr/>
          <p:nvPr/>
        </p:nvSpPr>
        <p:spPr bwMode="auto">
          <a:xfrm>
            <a:off x="3238323" y="2417779"/>
            <a:ext cx="1204912" cy="5619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4089505" y="2459029"/>
            <a:ext cx="288362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22" y="2600015"/>
            <a:ext cx="504825" cy="447675"/>
          </a:xfrm>
          <a:prstGeom prst="rect">
            <a:avLst/>
          </a:prstGeom>
        </p:spPr>
      </p:pic>
      <p:sp>
        <p:nvSpPr>
          <p:cNvPr id="25" name="Abgerundetes Rechteck 24"/>
          <p:cNvSpPr/>
          <p:nvPr/>
        </p:nvSpPr>
        <p:spPr bwMode="auto">
          <a:xfrm>
            <a:off x="6000572" y="1331386"/>
            <a:ext cx="2409825" cy="5619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20" y="1384265"/>
            <a:ext cx="504825" cy="447675"/>
          </a:xfrm>
          <a:prstGeom prst="rect">
            <a:avLst/>
          </a:prstGeom>
        </p:spPr>
      </p:pic>
      <p:sp>
        <p:nvSpPr>
          <p:cNvPr id="27" name="Abgerundetes Rechteck 26"/>
          <p:cNvSpPr/>
          <p:nvPr/>
        </p:nvSpPr>
        <p:spPr bwMode="auto">
          <a:xfrm>
            <a:off x="6525950" y="4483356"/>
            <a:ext cx="989098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95" y="4483356"/>
            <a:ext cx="504825" cy="44767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22766"/>
          </a:xfrm>
        </p:spPr>
        <p:txBody>
          <a:bodyPr/>
          <a:lstStyle/>
          <a:p>
            <a:r>
              <a:rPr lang="cs-CZ" dirty="0" smtClean="0"/>
              <a:t>Síťová konfigurace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24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3852169" cy="540000"/>
          </a:xfrm>
        </p:spPr>
        <p:txBody>
          <a:bodyPr/>
          <a:lstStyle/>
          <a:p>
            <a:r>
              <a:rPr lang="cs-CZ" dirty="0" smtClean="0"/>
              <a:t>Vyčtení zařízení</a:t>
            </a:r>
            <a:endParaRPr lang="de-DE" dirty="0">
              <a:solidFill>
                <a:srgbClr val="0070C0"/>
              </a:solidFill>
            </a:endParaRPr>
          </a:p>
          <a:p>
            <a:endParaRPr lang="de-DE" dirty="0"/>
          </a:p>
        </p:txBody>
      </p:sp>
      <p:sp>
        <p:nvSpPr>
          <p:cNvPr id="21" name="Rectangle 6"/>
          <p:cNvSpPr txBox="1">
            <a:spLocks noChangeArrowheads="1"/>
          </p:cNvSpPr>
          <p:nvPr/>
        </p:nvSpPr>
        <p:spPr bwMode="auto">
          <a:xfrm>
            <a:off x="339110" y="1238646"/>
            <a:ext cx="6408699" cy="352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63538" indent="-363538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5813" indent="-301625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3000">
                <a:solidFill>
                  <a:schemeClr val="tx1"/>
                </a:solidFill>
                <a:latin typeface="+mn-lt"/>
              </a:defRPr>
            </a:lvl2pPr>
            <a:lvl3pPr marL="1209675" indent="-241300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</a:defRPr>
            </a:lvl3pPr>
            <a:lvl4pPr marL="1693863" indent="-242888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2200" dirty="0">
              <a:solidFill>
                <a:srgbClr val="0070C0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1055787" y="4348426"/>
            <a:ext cx="265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Rozeznaná nová zařízení</a:t>
            </a:r>
            <a:endParaRPr lang="de-DE" sz="1400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3"/>
          <a:stretch/>
        </p:blipFill>
        <p:spPr bwMode="auto">
          <a:xfrm>
            <a:off x="4428753" y="843781"/>
            <a:ext cx="4297447" cy="3731915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feld 36"/>
          <p:cNvSpPr txBox="1"/>
          <p:nvPr/>
        </p:nvSpPr>
        <p:spPr>
          <a:xfrm>
            <a:off x="1055786" y="3776141"/>
            <a:ext cx="294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Známá nakonfigurovaná zařízení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1118588" y="2963360"/>
            <a:ext cx="160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Dvě možnosti</a:t>
            </a:r>
            <a:endParaRPr lang="de-DE" sz="1400" dirty="0"/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75441" r="1685"/>
          <a:stretch/>
        </p:blipFill>
        <p:spPr bwMode="auto">
          <a:xfrm>
            <a:off x="435819" y="1417680"/>
            <a:ext cx="3128069" cy="1085847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Abgerundetes Rechteck 45"/>
          <p:cNvSpPr/>
          <p:nvPr/>
        </p:nvSpPr>
        <p:spPr bwMode="auto">
          <a:xfrm>
            <a:off x="441189" y="1980281"/>
            <a:ext cx="2751223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Abgerundetes Rechteck 46"/>
          <p:cNvSpPr/>
          <p:nvPr/>
        </p:nvSpPr>
        <p:spPr bwMode="auto">
          <a:xfrm>
            <a:off x="441189" y="1670372"/>
            <a:ext cx="2751224" cy="2819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Abgerundetes Rechteck 47"/>
          <p:cNvSpPr/>
          <p:nvPr/>
        </p:nvSpPr>
        <p:spPr bwMode="auto">
          <a:xfrm>
            <a:off x="1502476" y="2286548"/>
            <a:ext cx="228600" cy="25823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9" name="Grafik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1" y="2470378"/>
            <a:ext cx="504825" cy="447675"/>
          </a:xfrm>
          <a:prstGeom prst="rect">
            <a:avLst/>
          </a:prstGeom>
        </p:spPr>
      </p:pic>
      <p:sp>
        <p:nvSpPr>
          <p:cNvPr id="50" name="Abgerundetes Rechteck 49"/>
          <p:cNvSpPr/>
          <p:nvPr/>
        </p:nvSpPr>
        <p:spPr bwMode="auto">
          <a:xfrm>
            <a:off x="4428752" y="1018391"/>
            <a:ext cx="292219" cy="35433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Abgerundetes Rechteck 51"/>
          <p:cNvSpPr/>
          <p:nvPr/>
        </p:nvSpPr>
        <p:spPr bwMode="auto">
          <a:xfrm>
            <a:off x="6670914" y="2039330"/>
            <a:ext cx="255086" cy="31639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Abgerundetes Rechteck 53"/>
          <p:cNvSpPr/>
          <p:nvPr/>
        </p:nvSpPr>
        <p:spPr bwMode="auto">
          <a:xfrm>
            <a:off x="6781900" y="4371950"/>
            <a:ext cx="792172" cy="20044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7" name="Grafik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50" y="1219120"/>
            <a:ext cx="504825" cy="447675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362875"/>
            <a:ext cx="504825" cy="44767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94997"/>
          </a:xfrm>
        </p:spPr>
        <p:txBody>
          <a:bodyPr/>
          <a:lstStyle/>
          <a:p>
            <a:r>
              <a:rPr lang="de-DE" dirty="0"/>
              <a:t>Online </a:t>
            </a:r>
            <a:r>
              <a:rPr lang="cs-CZ" dirty="0" smtClean="0"/>
              <a:t>konfigurace zařízení</a:t>
            </a:r>
            <a:endParaRPr lang="de-DE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452599" y="4407065"/>
            <a:ext cx="446862" cy="190500"/>
            <a:chOff x="5309733" y="3834779"/>
            <a:chExt cx="446862" cy="190500"/>
          </a:xfrm>
        </p:grpSpPr>
        <p:sp>
          <p:nvSpPr>
            <p:cNvPr id="27" name="Richtungspfeil 26"/>
            <p:cNvSpPr/>
            <p:nvPr/>
          </p:nvSpPr>
          <p:spPr bwMode="auto">
            <a:xfrm rot="10800000">
              <a:off x="5309733" y="3834779"/>
              <a:ext cx="446862" cy="190500"/>
            </a:xfrm>
            <a:prstGeom prst="homePlate">
              <a:avLst/>
            </a:prstGeom>
            <a:solidFill>
              <a:srgbClr val="1D92E1"/>
            </a:solidFill>
            <a:ln w="190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hteck 33"/>
            <p:cNvSpPr/>
            <p:nvPr/>
          </p:nvSpPr>
          <p:spPr bwMode="gray">
            <a:xfrm>
              <a:off x="5512961" y="3861629"/>
              <a:ext cx="136800" cy="136800"/>
            </a:xfrm>
            <a:prstGeom prst="rect">
              <a:avLst/>
            </a:prstGeom>
            <a:solidFill>
              <a:schemeClr val="bg1"/>
            </a:solidFill>
            <a:ln w="952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 smtClean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453061" y="3817632"/>
            <a:ext cx="446400" cy="190500"/>
            <a:chOff x="5310195" y="3226848"/>
            <a:chExt cx="446400" cy="190500"/>
          </a:xfrm>
        </p:grpSpPr>
        <p:sp>
          <p:nvSpPr>
            <p:cNvPr id="39" name="Richtungspfeil 38"/>
            <p:cNvSpPr/>
            <p:nvPr/>
          </p:nvSpPr>
          <p:spPr bwMode="auto">
            <a:xfrm rot="10800000">
              <a:off x="5310195" y="3226848"/>
              <a:ext cx="446400" cy="190500"/>
            </a:xfrm>
            <a:prstGeom prst="homePlate">
              <a:avLst/>
            </a:prstGeom>
            <a:solidFill>
              <a:srgbClr val="8BB63B"/>
            </a:solidFill>
            <a:ln w="19050" cap="flat" cmpd="sng" algn="ctr">
              <a:solidFill>
                <a:srgbClr val="8BB63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gray">
            <a:xfrm>
              <a:off x="5512961" y="3253698"/>
              <a:ext cx="136800" cy="136800"/>
            </a:xfrm>
            <a:prstGeom prst="rect">
              <a:avLst/>
            </a:prstGeom>
            <a:solidFill>
              <a:schemeClr val="bg1"/>
            </a:solidFill>
            <a:ln w="952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693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modulů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Skenování zařízení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cs-CZ" dirty="0" smtClean="0"/>
              <a:t>skenování modulů</a:t>
            </a:r>
            <a:endParaRPr lang="de-DE" dirty="0"/>
          </a:p>
        </p:txBody>
      </p:sp>
      <p:pic>
        <p:nvPicPr>
          <p:cNvPr id="11" name="Picture 2" descr="E:\Module scann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25" b="27724"/>
          <a:stretch/>
        </p:blipFill>
        <p:spPr bwMode="auto">
          <a:xfrm>
            <a:off x="1835696" y="1023775"/>
            <a:ext cx="5472608" cy="3780223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/>
          <p:cNvSpPr/>
          <p:nvPr/>
        </p:nvSpPr>
        <p:spPr bwMode="auto">
          <a:xfrm>
            <a:off x="4821159" y="3093648"/>
            <a:ext cx="1335017" cy="135031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4930088" y="1419622"/>
            <a:ext cx="434000" cy="61751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4130805"/>
            <a:ext cx="487903" cy="45871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36" y="1841141"/>
            <a:ext cx="442031" cy="3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1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1241912" cy="540000"/>
          </a:xfrm>
        </p:spPr>
        <p:txBody>
          <a:bodyPr/>
          <a:lstStyle/>
          <a:p>
            <a:r>
              <a:rPr lang="cs-CZ" dirty="0" smtClean="0"/>
              <a:t>Zobrazení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723459" y="1616482"/>
            <a:ext cx="188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Grafické zobrazení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6723459" y="3776141"/>
            <a:ext cx="188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Tabulkové zařízení</a:t>
            </a:r>
            <a:endParaRPr lang="de-DE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11" y="771550"/>
            <a:ext cx="4997735" cy="2057933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7"/>
          <a:stretch/>
        </p:blipFill>
        <p:spPr bwMode="auto">
          <a:xfrm>
            <a:off x="1673711" y="2892189"/>
            <a:ext cx="4997736" cy="2014063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Online konfigurace zařízení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772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Vložení zařízení z produktového katalogu</a:t>
            </a:r>
            <a:endParaRPr lang="de-DE" dirty="0"/>
          </a:p>
          <a:p>
            <a:endParaRPr lang="de-DE" dirty="0"/>
          </a:p>
        </p:txBody>
      </p:sp>
      <p:pic>
        <p:nvPicPr>
          <p:cNvPr id="12" name="Inhaltsplatzhalt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1131590"/>
            <a:ext cx="5693851" cy="3631631"/>
          </a:xfrm>
          <a:prstGeom prst="rect">
            <a:avLst/>
          </a:prstGeom>
          <a:ln>
            <a:solidFill>
              <a:srgbClr val="DDDDDD"/>
            </a:solidFill>
          </a:ln>
        </p:spPr>
      </p:pic>
      <p:cxnSp>
        <p:nvCxnSpPr>
          <p:cNvPr id="14" name="Gerade Verbindung mit Pfeil 13"/>
          <p:cNvCxnSpPr/>
          <p:nvPr/>
        </p:nvCxnSpPr>
        <p:spPr bwMode="auto">
          <a:xfrm>
            <a:off x="3779912" y="3467078"/>
            <a:ext cx="1584176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8BB63B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bgerundetes Rechteck 14"/>
          <p:cNvSpPr/>
          <p:nvPr/>
        </p:nvSpPr>
        <p:spPr bwMode="auto">
          <a:xfrm>
            <a:off x="5364088" y="3350253"/>
            <a:ext cx="1967715" cy="2336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2659972" y="3323061"/>
            <a:ext cx="1119940" cy="109250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5" y="3404673"/>
            <a:ext cx="404221" cy="35846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 smtClean="0"/>
              <a:t>Offline</a:t>
            </a:r>
            <a:r>
              <a:rPr lang="cs-CZ" dirty="0" smtClean="0"/>
              <a:t> konfigurace zařízení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39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323976"/>
          </a:xfrm>
        </p:spPr>
        <p:txBody>
          <a:bodyPr/>
          <a:lstStyle/>
          <a:p>
            <a:r>
              <a:rPr lang="cs-CZ" dirty="0" smtClean="0"/>
              <a:t>První možnost</a:t>
            </a:r>
            <a:r>
              <a:rPr lang="de-DE" dirty="0" smtClean="0"/>
              <a:t>: </a:t>
            </a:r>
            <a:r>
              <a:rPr lang="cs-CZ" dirty="0" smtClean="0"/>
              <a:t>vložení komunikačních parametrů</a:t>
            </a:r>
            <a:endParaRPr lang="de-DE" dirty="0"/>
          </a:p>
        </p:txBody>
      </p:sp>
      <p:pic>
        <p:nvPicPr>
          <p:cNvPr id="16" name="Picture 2" descr="E:\neue Screenshots für ecockpit-Folien\Einstellung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61137"/>
            <a:ext cx="1867122" cy="3414869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E:\neue Screenshots für ecockpit-Folien\ethernet settings drin in ecockpi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r="787"/>
          <a:stretch/>
        </p:blipFill>
        <p:spPr bwMode="auto">
          <a:xfrm>
            <a:off x="3815854" y="1801595"/>
            <a:ext cx="3420442" cy="3074411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bgerundetes Rechteck 17"/>
          <p:cNvSpPr/>
          <p:nvPr/>
        </p:nvSpPr>
        <p:spPr bwMode="auto">
          <a:xfrm>
            <a:off x="2518005" y="1995686"/>
            <a:ext cx="757851" cy="19536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1518871" y="2427734"/>
            <a:ext cx="1756985" cy="32858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30" y="2592026"/>
            <a:ext cx="504825" cy="44767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/>
              <a:t>Offline</a:t>
            </a:r>
            <a:r>
              <a:rPr lang="cs-CZ" dirty="0"/>
              <a:t> konfigurace zařízení</a:t>
            </a:r>
            <a:endParaRPr lang="de-DE" dirty="0"/>
          </a:p>
        </p:txBody>
      </p:sp>
      <p:sp>
        <p:nvSpPr>
          <p:cNvPr id="14" name="Rectangle 1"/>
          <p:cNvSpPr/>
          <p:nvPr/>
        </p:nvSpPr>
        <p:spPr>
          <a:xfrm>
            <a:off x="3707904" y="1059582"/>
            <a:ext cx="4428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smtClean="0"/>
              <a:t>Jestliže jsou komunikační parametry nastaveny správně, lze vyčíst nastavení s pomocí </a:t>
            </a:r>
            <a:r>
              <a:rPr lang="cs-CZ" sz="1400" dirty="0" err="1" smtClean="0"/>
              <a:t>Ethernet</a:t>
            </a:r>
            <a:r>
              <a:rPr lang="cs-CZ" sz="1400" dirty="0" smtClean="0"/>
              <a:t> </a:t>
            </a:r>
            <a:r>
              <a:rPr lang="cs-CZ" sz="1400" dirty="0" err="1" smtClean="0"/>
              <a:t>Settings</a:t>
            </a:r>
            <a:r>
              <a:rPr lang="en-US" sz="1400" dirty="0" smtClean="0"/>
              <a:t>.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005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Druhá možnost</a:t>
            </a:r>
            <a:r>
              <a:rPr lang="de-DE" dirty="0"/>
              <a:t>: </a:t>
            </a:r>
            <a:r>
              <a:rPr lang="cs-CZ" dirty="0"/>
              <a:t>vložení komunikačních parametrů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Menu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Device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/>
              <a:t>Addressing</a:t>
            </a:r>
            <a:endParaRPr lang="de-DE" dirty="0" smtClean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01" b="42893"/>
          <a:stretch/>
        </p:blipFill>
        <p:spPr bwMode="auto">
          <a:xfrm>
            <a:off x="1259632" y="1419622"/>
            <a:ext cx="5787132" cy="2362199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:\Screenshots von Release-Version\Adressierung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23159" r="33569" b="16625"/>
          <a:stretch/>
        </p:blipFill>
        <p:spPr bwMode="auto">
          <a:xfrm>
            <a:off x="4980858" y="3348434"/>
            <a:ext cx="28479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gerundetes Rechteck 19"/>
          <p:cNvSpPr/>
          <p:nvPr/>
        </p:nvSpPr>
        <p:spPr bwMode="auto">
          <a:xfrm>
            <a:off x="6553981" y="3585913"/>
            <a:ext cx="1265327" cy="31561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2515380" y="1702793"/>
            <a:ext cx="408078" cy="37405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55" y="1982956"/>
            <a:ext cx="504825" cy="44767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36" y="4452412"/>
            <a:ext cx="504825" cy="44767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58830"/>
          </a:xfrm>
        </p:spPr>
        <p:txBody>
          <a:bodyPr/>
          <a:lstStyle/>
          <a:p>
            <a:r>
              <a:rPr lang="cs-CZ" dirty="0" err="1"/>
              <a:t>Offline</a:t>
            </a:r>
            <a:r>
              <a:rPr lang="cs-CZ" dirty="0"/>
              <a:t> konfigurace zařízení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27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Offline</a:t>
            </a:r>
            <a:r>
              <a:rPr lang="cs-CZ" dirty="0"/>
              <a:t> konfigurace zařízení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Vložení modulů z produktového katalogu</a:t>
            </a:r>
            <a:endParaRPr lang="de-DE" dirty="0"/>
          </a:p>
          <a:p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 b="15193"/>
          <a:stretch/>
        </p:blipFill>
        <p:spPr bwMode="auto">
          <a:xfrm>
            <a:off x="781031" y="1203598"/>
            <a:ext cx="7535385" cy="3650575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/>
          <p:cNvCxnSpPr>
            <a:stCxn id="14" idx="1"/>
          </p:cNvCxnSpPr>
          <p:nvPr/>
        </p:nvCxnSpPr>
        <p:spPr bwMode="auto">
          <a:xfrm flipH="1">
            <a:off x="4927341" y="3271149"/>
            <a:ext cx="125015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BB63B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Abgerundetes Rechteck 13"/>
          <p:cNvSpPr/>
          <p:nvPr/>
        </p:nvSpPr>
        <p:spPr bwMode="auto">
          <a:xfrm>
            <a:off x="6177499" y="3135923"/>
            <a:ext cx="2019300" cy="27045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4539199" y="1852349"/>
            <a:ext cx="388141" cy="28303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182536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:\variablen konfigurier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0574" y="771550"/>
            <a:ext cx="6106240" cy="4032448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6165609" y="4227934"/>
            <a:ext cx="92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m</a:t>
            </a:r>
            <a:r>
              <a:rPr lang="de-DE" sz="1400" dirty="0" err="1" smtClean="0"/>
              <a:t>ove</a:t>
            </a:r>
            <a:r>
              <a:rPr lang="de-DE" sz="1400" dirty="0" smtClean="0"/>
              <a:t> </a:t>
            </a:r>
            <a:r>
              <a:rPr lang="de-DE" sz="1400" dirty="0" err="1" smtClean="0"/>
              <a:t>up</a:t>
            </a:r>
            <a:endParaRPr lang="de-DE" sz="1400" i="1" dirty="0"/>
          </a:p>
        </p:txBody>
      </p:sp>
      <p:cxnSp>
        <p:nvCxnSpPr>
          <p:cNvPr id="22" name="Gerade Verbindung mit Pfeil 21"/>
          <p:cNvCxnSpPr/>
          <p:nvPr/>
        </p:nvCxnSpPr>
        <p:spPr bwMode="auto">
          <a:xfrm>
            <a:off x="6525649" y="3843661"/>
            <a:ext cx="1" cy="4027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BB63B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proměnných</a:t>
            </a:r>
            <a:endParaRPr lang="de-DE" dirty="0"/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1580696" y="4527044"/>
            <a:ext cx="182992" cy="20494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5436096" y="1465571"/>
            <a:ext cx="426709" cy="233031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7349539" y="3939902"/>
            <a:ext cx="318805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>
            <a:off x="6506599" y="4198751"/>
            <a:ext cx="45719" cy="45719"/>
          </a:xfrm>
          <a:prstGeom prst="ellipse">
            <a:avLst/>
          </a:prstGeom>
          <a:solidFill>
            <a:srgbClr val="8BB63B"/>
          </a:solidFill>
          <a:ln w="19050" cap="flat" cmpd="sng" algn="ctr">
            <a:solidFill>
              <a:srgbClr val="8BB63B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64" y="3425022"/>
            <a:ext cx="504825" cy="4476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70" y="4139831"/>
            <a:ext cx="504825" cy="44767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2" y="4476710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2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250758"/>
          </a:xfrm>
        </p:spPr>
        <p:txBody>
          <a:bodyPr/>
          <a:lstStyle/>
          <a:p>
            <a:r>
              <a:rPr lang="cs-CZ" dirty="0" smtClean="0"/>
              <a:t>Konfigurace proměnných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44539" y="706041"/>
            <a:ext cx="81527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smtClean="0"/>
              <a:t>Zapsat názvy proměnných pro jednotlivé kanály vstupů a výstupů</a:t>
            </a:r>
            <a:endParaRPr lang="de-DE" sz="1400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62" y="1347614"/>
            <a:ext cx="8113786" cy="248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5" name="Abgerundetes Rechteck 14"/>
          <p:cNvSpPr/>
          <p:nvPr/>
        </p:nvSpPr>
        <p:spPr bwMode="auto">
          <a:xfrm>
            <a:off x="3842706" y="2285102"/>
            <a:ext cx="704850" cy="131097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76" y="2591192"/>
            <a:ext cx="557213" cy="52387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395536" y="4011910"/>
            <a:ext cx="8170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Binární vstupy mohou být adresovány zároveň po </a:t>
            </a:r>
            <a:r>
              <a:rPr lang="cs-CZ" sz="1400" dirty="0" err="1" smtClean="0"/>
              <a:t>wordech</a:t>
            </a:r>
            <a:r>
              <a:rPr lang="cs-CZ" sz="1400" dirty="0" smtClean="0"/>
              <a:t> i </a:t>
            </a:r>
            <a:r>
              <a:rPr lang="cs-CZ" sz="1400" dirty="0" err="1" smtClean="0"/>
              <a:t>bitově</a:t>
            </a:r>
            <a:endParaRPr lang="de-DE" sz="1400" dirty="0" smtClean="0"/>
          </a:p>
          <a:p>
            <a:r>
              <a:rPr lang="cs-CZ" sz="1400" dirty="0" smtClean="0"/>
              <a:t>Binární výstupy pouze jedním z těchto způsobů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75643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Založení projektu</a:t>
            </a:r>
            <a:endParaRPr lang="de-DE" i="1" dirty="0"/>
          </a:p>
        </p:txBody>
      </p:sp>
      <p:sp>
        <p:nvSpPr>
          <p:cNvPr id="8" name="Rechteck 10"/>
          <p:cNvSpPr/>
          <p:nvPr/>
        </p:nvSpPr>
        <p:spPr>
          <a:xfrm>
            <a:off x="494927" y="1773351"/>
            <a:ext cx="3429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s-CZ" sz="1400" dirty="0" smtClean="0"/>
              <a:t>Je možné vytvořit prázdný projekt nebo projekt s profilem zařízení řady 750</a:t>
            </a:r>
            <a:endParaRPr lang="de-DE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4027740" y="1635646"/>
            <a:ext cx="4473220" cy="2073912"/>
            <a:chOff x="4027740" y="765704"/>
            <a:chExt cx="4473220" cy="2073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0" t="48393" r="30226"/>
            <a:stretch/>
          </p:blipFill>
          <p:spPr bwMode="auto">
            <a:xfrm>
              <a:off x="5359342" y="765704"/>
              <a:ext cx="1804946" cy="198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20" b="50000"/>
            <a:stretch/>
          </p:blipFill>
          <p:spPr bwMode="auto">
            <a:xfrm>
              <a:off x="4067944" y="915566"/>
              <a:ext cx="1431474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8" t="50000"/>
            <a:stretch/>
          </p:blipFill>
          <p:spPr bwMode="auto">
            <a:xfrm>
              <a:off x="7020272" y="827521"/>
              <a:ext cx="1440769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Abgerundetes Rechteck 16"/>
            <p:cNvSpPr/>
            <p:nvPr/>
          </p:nvSpPr>
          <p:spPr bwMode="auto">
            <a:xfrm>
              <a:off x="4027740" y="843558"/>
              <a:ext cx="1368152" cy="1944216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Abgerundetes Rechteck 13"/>
            <p:cNvSpPr/>
            <p:nvPr/>
          </p:nvSpPr>
          <p:spPr bwMode="auto">
            <a:xfrm>
              <a:off x="7132808" y="843558"/>
              <a:ext cx="1368152" cy="1944216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0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/>
          <p:nvPr/>
        </p:nvGrpSpPr>
        <p:grpSpPr>
          <a:xfrm>
            <a:off x="439691" y="1030674"/>
            <a:ext cx="4996405" cy="3197260"/>
            <a:chOff x="-9526" y="1619055"/>
            <a:chExt cx="5333989" cy="3413284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6" y="1619055"/>
              <a:ext cx="5333989" cy="3128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Rectangle 11"/>
            <p:cNvSpPr/>
            <p:nvPr/>
          </p:nvSpPr>
          <p:spPr>
            <a:xfrm>
              <a:off x="1401078" y="4786118"/>
              <a:ext cx="4892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00" dirty="0" smtClean="0"/>
                <a:t>%IB0</a:t>
              </a:r>
              <a:endParaRPr lang="de-DE" sz="1000" dirty="0"/>
            </a:p>
          </p:txBody>
        </p:sp>
        <p:sp>
          <p:nvSpPr>
            <p:cNvPr id="27" name="Rectangle 41"/>
            <p:cNvSpPr/>
            <p:nvPr/>
          </p:nvSpPr>
          <p:spPr>
            <a:xfrm>
              <a:off x="3436241" y="4766917"/>
              <a:ext cx="38664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50" dirty="0" smtClean="0"/>
                <a:t>IB1</a:t>
              </a:r>
              <a:endParaRPr lang="de-DE" sz="1050" dirty="0"/>
            </a:p>
          </p:txBody>
        </p:sp>
        <p:sp>
          <p:nvSpPr>
            <p:cNvPr id="28" name="Rectangle 42"/>
            <p:cNvSpPr/>
            <p:nvPr/>
          </p:nvSpPr>
          <p:spPr>
            <a:xfrm>
              <a:off x="3779469" y="4772335"/>
              <a:ext cx="4122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00" dirty="0" smtClean="0"/>
                <a:t>IW1</a:t>
              </a:r>
              <a:endParaRPr lang="de-DE" sz="1000" dirty="0"/>
            </a:p>
          </p:txBody>
        </p:sp>
        <p:sp>
          <p:nvSpPr>
            <p:cNvPr id="29" name="Rectangle 44"/>
            <p:cNvSpPr/>
            <p:nvPr/>
          </p:nvSpPr>
          <p:spPr>
            <a:xfrm>
              <a:off x="4124325" y="4776872"/>
              <a:ext cx="3754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00" dirty="0" smtClean="0"/>
                <a:t>IB6</a:t>
              </a:r>
              <a:endParaRPr lang="de-DE" sz="1000" dirty="0"/>
            </a:p>
          </p:txBody>
        </p:sp>
        <p:sp>
          <p:nvSpPr>
            <p:cNvPr id="30" name="Rectangle 45"/>
            <p:cNvSpPr/>
            <p:nvPr/>
          </p:nvSpPr>
          <p:spPr>
            <a:xfrm>
              <a:off x="4472590" y="4776593"/>
              <a:ext cx="4122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00" dirty="0" smtClean="0"/>
                <a:t>IW4</a:t>
              </a:r>
              <a:endParaRPr lang="de-DE" sz="1000" dirty="0"/>
            </a:p>
          </p:txBody>
        </p:sp>
        <p:cxnSp>
          <p:nvCxnSpPr>
            <p:cNvPr id="31" name="Straight Connector 2"/>
            <p:cNvCxnSpPr/>
            <p:nvPr/>
          </p:nvCxnSpPr>
          <p:spPr bwMode="auto">
            <a:xfrm>
              <a:off x="3433957" y="4333338"/>
              <a:ext cx="0" cy="687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18"/>
            <p:cNvCxnSpPr/>
            <p:nvPr/>
          </p:nvCxnSpPr>
          <p:spPr bwMode="auto">
            <a:xfrm>
              <a:off x="4833865" y="4337595"/>
              <a:ext cx="0" cy="687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2"/>
            <p:cNvCxnSpPr/>
            <p:nvPr/>
          </p:nvCxnSpPr>
          <p:spPr bwMode="auto">
            <a:xfrm>
              <a:off x="3789742" y="4334722"/>
              <a:ext cx="0" cy="687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2"/>
            <p:cNvCxnSpPr/>
            <p:nvPr/>
          </p:nvCxnSpPr>
          <p:spPr bwMode="auto">
            <a:xfrm>
              <a:off x="4130011" y="4334722"/>
              <a:ext cx="0" cy="687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2"/>
            <p:cNvCxnSpPr/>
            <p:nvPr/>
          </p:nvCxnSpPr>
          <p:spPr bwMode="auto">
            <a:xfrm>
              <a:off x="4487801" y="4337595"/>
              <a:ext cx="0" cy="687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46883" name="Rectangle 3"/>
          <p:cNvSpPr>
            <a:spLocks noChangeArrowheads="1"/>
          </p:cNvSpPr>
          <p:nvPr/>
        </p:nvSpPr>
        <p:spPr bwMode="auto">
          <a:xfrm>
            <a:off x="304800" y="4914900"/>
            <a:ext cx="38100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344474" y="14971"/>
            <a:ext cx="7751725" cy="352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63538" indent="-363538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5813" indent="-301625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3000">
                <a:solidFill>
                  <a:schemeClr val="tx1"/>
                </a:solidFill>
                <a:latin typeface="+mn-lt"/>
              </a:defRPr>
            </a:lvl2pPr>
            <a:lvl3pPr marL="1209675" indent="-241300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</a:defRPr>
            </a:lvl3pPr>
            <a:lvl4pPr marL="1693863" indent="-242888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2200" dirty="0"/>
          </a:p>
        </p:txBody>
      </p:sp>
      <p:sp>
        <p:nvSpPr>
          <p:cNvPr id="47" name="Rectangle 46"/>
          <p:cNvSpPr/>
          <p:nvPr/>
        </p:nvSpPr>
        <p:spPr>
          <a:xfrm>
            <a:off x="323528" y="4227934"/>
            <a:ext cx="835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smtClean="0"/>
              <a:t>V důsledku překryvu </a:t>
            </a:r>
            <a:r>
              <a:rPr lang="de-DE" sz="1400" dirty="0" smtClean="0"/>
              <a:t>%IB </a:t>
            </a:r>
            <a:r>
              <a:rPr lang="cs-CZ" sz="1400" dirty="0" smtClean="0"/>
              <a:t>a</a:t>
            </a:r>
            <a:r>
              <a:rPr lang="de-DE" sz="1400" dirty="0" smtClean="0"/>
              <a:t> %IW </a:t>
            </a:r>
            <a:r>
              <a:rPr lang="cs-CZ" sz="1400" dirty="0" smtClean="0"/>
              <a:t>sekcí není tento způsob adresování doporučen. </a:t>
            </a:r>
          </a:p>
          <a:p>
            <a:r>
              <a:rPr lang="cs-CZ" sz="1400" dirty="0" smtClean="0"/>
              <a:t>Absolutní adresy</a:t>
            </a:r>
            <a:r>
              <a:rPr lang="de-DE" sz="1400" dirty="0" smtClean="0"/>
              <a:t> </a:t>
            </a:r>
            <a:r>
              <a:rPr lang="de-DE" sz="1400" dirty="0"/>
              <a:t>%I, %Q </a:t>
            </a:r>
            <a:r>
              <a:rPr lang="cs-CZ" sz="1400" dirty="0" smtClean="0"/>
              <a:t>se mohou měnit v důsledku dodatečného rozšíření konfigurace</a:t>
            </a:r>
            <a:endParaRPr lang="de-DE" sz="1400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cs-CZ" dirty="0"/>
              <a:t>Konfigurace proměnných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432000" y="776919"/>
            <a:ext cx="8159753" cy="282663"/>
          </a:xfrm>
        </p:spPr>
        <p:txBody>
          <a:bodyPr/>
          <a:lstStyle/>
          <a:p>
            <a:r>
              <a:rPr lang="cs-CZ" dirty="0" smtClean="0"/>
              <a:t>Příklad absolutního adresování </a:t>
            </a:r>
            <a:r>
              <a:rPr lang="cs-CZ" dirty="0" err="1" smtClean="0"/>
              <a:t>process</a:t>
            </a:r>
            <a:r>
              <a:rPr lang="cs-CZ" dirty="0" smtClean="0"/>
              <a:t> image </a:t>
            </a:r>
            <a:r>
              <a:rPr lang="de-DE" dirty="0" smtClean="0"/>
              <a:t>%I</a:t>
            </a:r>
            <a:r>
              <a:rPr lang="de-DE" dirty="0"/>
              <a:t>, %</a:t>
            </a:r>
            <a:r>
              <a:rPr lang="de-DE" dirty="0" smtClean="0"/>
              <a:t>Q</a:t>
            </a:r>
            <a:endParaRPr lang="de-DE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02947"/>
              </p:ext>
            </p:extLst>
          </p:nvPr>
        </p:nvGraphicFramePr>
        <p:xfrm>
          <a:off x="5463203" y="1077935"/>
          <a:ext cx="3069237" cy="287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22"/>
                <a:gridCol w="1559215"/>
              </a:tblGrid>
              <a:tr h="244921">
                <a:tc>
                  <a:txBody>
                    <a:bodyPr/>
                    <a:lstStyle/>
                    <a:p>
                      <a:pPr algn="ctr"/>
                      <a:r>
                        <a:rPr lang="de-DE" sz="1200" b="1" i="0" u="none" dirty="0" smtClean="0">
                          <a:solidFill>
                            <a:schemeClr val="tx1"/>
                          </a:solidFill>
                        </a:rPr>
                        <a:t>Byte</a:t>
                      </a:r>
                      <a:endParaRPr lang="de-DE" sz="1200" b="1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64515" marR="64515" marT="32258" marB="32258">
                    <a:lnT w="12700" cmpd="sng">
                      <a:noFill/>
                    </a:lnT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i="0" u="none" dirty="0" err="1" smtClean="0">
                          <a:solidFill>
                            <a:schemeClr val="tx1"/>
                          </a:solidFill>
                        </a:rPr>
                        <a:t>Wor</a:t>
                      </a:r>
                      <a:r>
                        <a:rPr lang="cs-CZ" sz="1200" b="1" i="0" u="none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de-DE" sz="1200" b="1" i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64515" marR="64515" marT="32258" marB="32258">
                    <a:lnT w="12700" cmpd="sng">
                      <a:noFill/>
                    </a:lnT>
                    <a:solidFill>
                      <a:srgbClr val="E3E3E3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/>
                        <a:t>%IB0 Koppler</a:t>
                      </a:r>
                      <a:r>
                        <a:rPr lang="de-DE" sz="1000" b="1" baseline="0" dirty="0" smtClean="0"/>
                        <a:t> </a:t>
                      </a:r>
                      <a:r>
                        <a:rPr lang="de-DE" sz="1000" b="1" dirty="0" smtClean="0"/>
                        <a:t>%IW0</a:t>
                      </a:r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rgbClr val="FFFF00"/>
                          </a:solidFill>
                        </a:rPr>
                        <a:t>%IB1Digitalmodul1</a:t>
                      </a:r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%IB2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%IW1Analogmodul1_1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%IB3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%IB4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%IW2 Analogmodul1_2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%IB5</a:t>
                      </a:r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E3E3E3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rgbClr val="FFFF00"/>
                          </a:solidFill>
                        </a:rPr>
                        <a:t>%IB6</a:t>
                      </a:r>
                      <a:r>
                        <a:rPr lang="de-DE" sz="1000" b="1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de-DE" sz="1000" b="1" dirty="0" smtClean="0">
                          <a:solidFill>
                            <a:srgbClr val="FFFF00"/>
                          </a:solidFill>
                        </a:rPr>
                        <a:t>Digitalmodul2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rgbClr val="FFFF00"/>
                          </a:solidFill>
                        </a:rPr>
                        <a:t>%IW3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rgbClr val="FFFF00"/>
                          </a:solidFill>
                        </a:rPr>
                        <a:t>%IB7 (leer)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0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%IB8</a:t>
                      </a:r>
                      <a:endParaRPr lang="de-DE" sz="1000" b="1" dirty="0"/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%IW4 Analogmodul2_1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%IB9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0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%IB10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%IW5 Analogmodul 2_1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  <a:tr h="218566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%IB11</a:t>
                      </a: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0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64515" marR="64515" marT="32258" marB="32258"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36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Jednoduchý program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Otevřít Program </a:t>
            </a:r>
            <a:r>
              <a:rPr lang="cs-CZ" dirty="0" err="1" smtClean="0"/>
              <a:t>structure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576" y="1130789"/>
            <a:ext cx="7863786" cy="3573777"/>
            <a:chOff x="755576" y="1130789"/>
            <a:chExt cx="7863786" cy="357377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130789"/>
              <a:ext cx="7863786" cy="3573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Abgerundetes Rechteck 10"/>
            <p:cNvSpPr/>
            <p:nvPr/>
          </p:nvSpPr>
          <p:spPr bwMode="auto">
            <a:xfrm>
              <a:off x="827583" y="3898713"/>
              <a:ext cx="2407853" cy="250863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223" y="3992667"/>
              <a:ext cx="557213" cy="523875"/>
            </a:xfrm>
            <a:prstGeom prst="rect">
              <a:avLst/>
            </a:prstGeom>
          </p:spPr>
        </p:pic>
        <p:sp>
          <p:nvSpPr>
            <p:cNvPr id="13" name="Abgerundetes Rechteck 12"/>
            <p:cNvSpPr/>
            <p:nvPr/>
          </p:nvSpPr>
          <p:spPr bwMode="auto">
            <a:xfrm>
              <a:off x="1115616" y="2787774"/>
              <a:ext cx="323850" cy="37405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08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Jednoduchý program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431798" y="777600"/>
            <a:ext cx="8280001" cy="540000"/>
          </a:xfrm>
        </p:spPr>
        <p:txBody>
          <a:bodyPr/>
          <a:lstStyle/>
          <a:p>
            <a:r>
              <a:rPr lang="cs-CZ" dirty="0" smtClean="0"/>
              <a:t>Kliknout na</a:t>
            </a:r>
            <a:r>
              <a:rPr lang="de-DE" dirty="0" smtClean="0"/>
              <a:t> PLC_PRG</a:t>
            </a:r>
            <a:r>
              <a:rPr lang="cs-CZ" dirty="0" smtClean="0"/>
              <a:t>, stisknout klávesu</a:t>
            </a:r>
            <a:r>
              <a:rPr lang="de-DE" dirty="0" smtClean="0"/>
              <a:t> F2 </a:t>
            </a:r>
            <a:r>
              <a:rPr lang="cs-CZ" dirty="0" smtClean="0"/>
              <a:t>pro přístup ke konfigurovaným proměnným</a:t>
            </a:r>
            <a:endParaRPr lang="de-DE" dirty="0"/>
          </a:p>
          <a:p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41" b="38032"/>
          <a:stretch/>
        </p:blipFill>
        <p:spPr bwMode="auto">
          <a:xfrm>
            <a:off x="771478" y="1140439"/>
            <a:ext cx="7586282" cy="3630515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/>
          <p:cNvSpPr/>
          <p:nvPr/>
        </p:nvSpPr>
        <p:spPr bwMode="auto">
          <a:xfrm>
            <a:off x="843486" y="4189580"/>
            <a:ext cx="2736304" cy="26322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5668022" y="2652607"/>
            <a:ext cx="1028701" cy="18702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6" y="4231177"/>
            <a:ext cx="557213" cy="5238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20" y="2657930"/>
            <a:ext cx="55721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Jednoduchý program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Připojení k procesoru a spuštění programu</a:t>
            </a:r>
            <a:endParaRPr lang="de-DE" dirty="0"/>
          </a:p>
          <a:p>
            <a:endParaRPr lang="de-DE" sz="1200" dirty="0"/>
          </a:p>
        </p:txBody>
      </p:sp>
      <p:sp>
        <p:nvSpPr>
          <p:cNvPr id="6" name="Rectangle 4"/>
          <p:cNvSpPr/>
          <p:nvPr/>
        </p:nvSpPr>
        <p:spPr>
          <a:xfrm>
            <a:off x="472167" y="1698526"/>
            <a:ext cx="277177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2200" dirty="0" smtClean="0"/>
          </a:p>
        </p:txBody>
      </p:sp>
      <p:pic>
        <p:nvPicPr>
          <p:cNvPr id="14" name="Picture 2" descr="E:\verbinden in Programmstruktu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-368" r="-216" b="1648"/>
          <a:stretch/>
        </p:blipFill>
        <p:spPr bwMode="auto">
          <a:xfrm>
            <a:off x="152399" y="1563638"/>
            <a:ext cx="4419601" cy="2552917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E:\start in Programmstruktu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95" y="1563638"/>
            <a:ext cx="4419601" cy="2552917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bgerundetes Rechteck 15"/>
          <p:cNvSpPr/>
          <p:nvPr/>
        </p:nvSpPr>
        <p:spPr bwMode="auto">
          <a:xfrm>
            <a:off x="2600323" y="2419597"/>
            <a:ext cx="371475" cy="44656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7469460" y="2430048"/>
            <a:ext cx="342900" cy="44656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843558"/>
            <a:ext cx="6982805" cy="3576606"/>
          </a:xfrm>
          <a:prstGeom prst="rect">
            <a:avLst/>
          </a:prstGeom>
          <a:noFill/>
          <a:ln>
            <a:solidFill>
              <a:srgbClr val="E3E3E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modulů</a:t>
            </a:r>
            <a:endParaRPr lang="de-DE" dirty="0"/>
          </a:p>
        </p:txBody>
      </p:sp>
      <p:sp>
        <p:nvSpPr>
          <p:cNvPr id="7" name="Textfeld 16"/>
          <p:cNvSpPr txBox="1"/>
          <p:nvPr/>
        </p:nvSpPr>
        <p:spPr>
          <a:xfrm>
            <a:off x="961375" y="4495998"/>
            <a:ext cx="800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U některých modulů je další nastavení dostupné v záložce </a:t>
            </a:r>
            <a:r>
              <a:rPr lang="de-DE" sz="1400" dirty="0" smtClean="0"/>
              <a:t>Settings (</a:t>
            </a:r>
            <a:r>
              <a:rPr lang="cs-CZ" sz="1400" dirty="0" err="1" smtClean="0"/>
              <a:t>např</a:t>
            </a:r>
            <a:r>
              <a:rPr lang="de-DE" sz="1400" dirty="0" smtClean="0"/>
              <a:t>. 750-464</a:t>
            </a:r>
            <a:r>
              <a:rPr lang="de-DE" sz="1400" dirty="0"/>
              <a:t>) </a:t>
            </a: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6032573" y="1075534"/>
            <a:ext cx="219075" cy="28060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4718124" y="1543159"/>
            <a:ext cx="338330" cy="233967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41" y="3723878"/>
            <a:ext cx="504825" cy="4476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132300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:\Screenshots von Release-Version\Verbinden in IO_CHE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453" r="14217" b="37126"/>
          <a:stretch/>
        </p:blipFill>
        <p:spPr bwMode="auto">
          <a:xfrm>
            <a:off x="1403648" y="843558"/>
            <a:ext cx="6331185" cy="2773588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I/O-CHECK</a:t>
            </a:r>
          </a:p>
        </p:txBody>
      </p:sp>
      <p:sp>
        <p:nvSpPr>
          <p:cNvPr id="8" name="Rechteck 9"/>
          <p:cNvSpPr/>
          <p:nvPr/>
        </p:nvSpPr>
        <p:spPr>
          <a:xfrm>
            <a:off x="1043608" y="3706455"/>
            <a:ext cx="6768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r>
              <a:rPr lang="de-DE" sz="1400" dirty="0" smtClean="0"/>
              <a:t>I/O-CHECK </a:t>
            </a:r>
            <a:r>
              <a:rPr lang="cs-CZ" sz="1400" dirty="0" smtClean="0"/>
              <a:t>bez </a:t>
            </a:r>
            <a:r>
              <a:rPr lang="de-DE" sz="1400" dirty="0" err="1" smtClean="0"/>
              <a:t>Control</a:t>
            </a:r>
            <a:r>
              <a:rPr lang="de-DE" sz="1400" dirty="0" smtClean="0"/>
              <a:t> </a:t>
            </a:r>
            <a:r>
              <a:rPr lang="de-DE" sz="1400" dirty="0"/>
              <a:t>M</a:t>
            </a:r>
            <a:r>
              <a:rPr lang="de-DE" sz="1400" dirty="0" smtClean="0"/>
              <a:t>ode: </a:t>
            </a:r>
            <a:r>
              <a:rPr lang="cs-CZ" sz="1400" dirty="0" smtClean="0"/>
              <a:t>lze číst stavy vstupů</a:t>
            </a:r>
            <a:endParaRPr lang="de-DE" sz="1400" dirty="0" smtClean="0"/>
          </a:p>
          <a:p>
            <a:endParaRPr lang="de-DE" sz="1400" dirty="0"/>
          </a:p>
          <a:p>
            <a:pPr marL="285750" indent="-285750">
              <a:buClr>
                <a:srgbClr val="8AB53B"/>
              </a:buClr>
              <a:buFont typeface="Wingdings" panose="05000000000000000000" pitchFamily="2" charset="2"/>
              <a:buChar char="ü"/>
            </a:pPr>
            <a:r>
              <a:rPr lang="de-DE" sz="1400" dirty="0"/>
              <a:t>I/O-CHECK </a:t>
            </a:r>
            <a:r>
              <a:rPr lang="cs-CZ" sz="1400" dirty="0" smtClean="0"/>
              <a:t>v</a:t>
            </a:r>
            <a:r>
              <a:rPr lang="de-DE" sz="1400" dirty="0" smtClean="0"/>
              <a:t> </a:t>
            </a:r>
            <a:r>
              <a:rPr lang="de-DE" sz="1400" dirty="0" err="1" smtClean="0"/>
              <a:t>Control</a:t>
            </a:r>
            <a:r>
              <a:rPr lang="de-DE" sz="1400" dirty="0" smtClean="0"/>
              <a:t> Mode: </a:t>
            </a:r>
            <a:r>
              <a:rPr lang="cs-CZ" sz="1400" dirty="0" smtClean="0"/>
              <a:t>lze číst stavy vstupů a </a:t>
            </a:r>
            <a:r>
              <a:rPr lang="cs-CZ" sz="1400" dirty="0" err="1" smtClean="0"/>
              <a:t>povelovat</a:t>
            </a:r>
            <a:r>
              <a:rPr lang="cs-CZ" sz="1400" dirty="0" smtClean="0"/>
              <a:t> výstupy</a:t>
            </a:r>
            <a:endParaRPr lang="de-DE" sz="1400" dirty="0"/>
          </a:p>
          <a:p>
            <a:endParaRPr lang="de-DE" sz="1400" dirty="0" smtClean="0"/>
          </a:p>
          <a:p>
            <a:pPr marL="285750" indent="-285750">
              <a:buClr>
                <a:srgbClr val="8AB53B"/>
              </a:buClr>
              <a:buFont typeface="Wingdings" panose="05000000000000000000" pitchFamily="2" charset="2"/>
              <a:buChar char="ü"/>
            </a:pPr>
            <a:r>
              <a:rPr lang="de-DE" sz="1400" dirty="0" err="1" smtClean="0"/>
              <a:t>Control</a:t>
            </a:r>
            <a:r>
              <a:rPr lang="de-DE" sz="1400" dirty="0" smtClean="0"/>
              <a:t> Mode</a:t>
            </a:r>
            <a:r>
              <a:rPr lang="de-DE" sz="1400" dirty="0"/>
              <a:t> </a:t>
            </a:r>
            <a:r>
              <a:rPr lang="cs-CZ" sz="1400" dirty="0" smtClean="0"/>
              <a:t>lze spustit pouze v režimu procesoru </a:t>
            </a:r>
            <a:r>
              <a:rPr lang="de-DE" sz="1400" dirty="0" smtClean="0"/>
              <a:t>STOP</a:t>
            </a:r>
            <a:endParaRPr lang="de-DE" sz="1400" dirty="0"/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2240379" y="1182217"/>
            <a:ext cx="419100" cy="51087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4" y="1478781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3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I/O-CHECK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8280000" cy="540000"/>
          </a:xfrm>
        </p:spPr>
        <p:txBody>
          <a:bodyPr/>
          <a:lstStyle/>
          <a:p>
            <a:r>
              <a:rPr lang="cs-CZ" dirty="0" smtClean="0"/>
              <a:t>Jak vyčíst vstupy a </a:t>
            </a:r>
            <a:r>
              <a:rPr lang="cs-CZ" dirty="0" err="1" smtClean="0"/>
              <a:t>povelovat</a:t>
            </a:r>
            <a:r>
              <a:rPr lang="cs-CZ" dirty="0" smtClean="0"/>
              <a:t> výstupy</a:t>
            </a:r>
            <a:endParaRPr lang="de-DE" i="1" dirty="0"/>
          </a:p>
          <a:p>
            <a:endParaRPr lang="de-DE" dirty="0"/>
          </a:p>
        </p:txBody>
      </p:sp>
      <p:sp>
        <p:nvSpPr>
          <p:cNvPr id="16" name="Rechteck 20"/>
          <p:cNvSpPr/>
          <p:nvPr/>
        </p:nvSpPr>
        <p:spPr>
          <a:xfrm>
            <a:off x="2104364" y="4630836"/>
            <a:ext cx="4915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Control</a:t>
            </a:r>
            <a:r>
              <a:rPr lang="de-DE" sz="1400" dirty="0" smtClean="0"/>
              <a:t> </a:t>
            </a:r>
            <a:r>
              <a:rPr lang="de-DE" sz="1400" dirty="0"/>
              <a:t>M</a:t>
            </a:r>
            <a:r>
              <a:rPr lang="de-DE" sz="1400" dirty="0" smtClean="0"/>
              <a:t>ode </a:t>
            </a:r>
            <a:r>
              <a:rPr lang="cs-CZ" sz="1400" dirty="0" smtClean="0"/>
              <a:t>v</a:t>
            </a:r>
            <a:r>
              <a:rPr lang="de-DE" sz="1400" dirty="0" smtClean="0"/>
              <a:t> </a:t>
            </a:r>
            <a:r>
              <a:rPr lang="de-DE" sz="1400" b="1" i="1" dirty="0" err="1" smtClean="0"/>
              <a:t>e!</a:t>
            </a:r>
            <a:r>
              <a:rPr lang="de-DE" sz="1400" i="1" dirty="0" err="1" smtClean="0"/>
              <a:t>COCKPIT</a:t>
            </a:r>
            <a:r>
              <a:rPr lang="de-DE" sz="1400" i="1" dirty="0" smtClean="0"/>
              <a:t> </a:t>
            </a:r>
            <a:r>
              <a:rPr lang="cs-CZ" sz="1400" dirty="0"/>
              <a:t> </a:t>
            </a:r>
            <a:r>
              <a:rPr lang="cs-CZ" sz="1400" dirty="0" smtClean="0"/>
              <a:t>je indikován oranžovou barvou</a:t>
            </a:r>
            <a:endParaRPr lang="de-DE" sz="1400" dirty="0"/>
          </a:p>
        </p:txBody>
      </p:sp>
      <p:pic>
        <p:nvPicPr>
          <p:cNvPr id="27" name="Picture 2" descr="E:\Screenshots von Release-Version\Kontrollmodus in IO CHE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85" b="32668"/>
          <a:stretch/>
        </p:blipFill>
        <p:spPr bwMode="auto">
          <a:xfrm>
            <a:off x="251520" y="1059233"/>
            <a:ext cx="4142901" cy="2376613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hteck 27"/>
          <p:cNvSpPr/>
          <p:nvPr/>
        </p:nvSpPr>
        <p:spPr>
          <a:xfrm>
            <a:off x="1061773" y="3479292"/>
            <a:ext cx="2522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I/O-CHECK </a:t>
            </a:r>
            <a:r>
              <a:rPr lang="cs-CZ" sz="1400" dirty="0" smtClean="0"/>
              <a:t>v</a:t>
            </a:r>
            <a:r>
              <a:rPr lang="de-DE" sz="1400" dirty="0" smtClean="0"/>
              <a:t> </a:t>
            </a:r>
            <a:r>
              <a:rPr lang="de-DE" sz="1400" dirty="0" err="1"/>
              <a:t>C</a:t>
            </a:r>
            <a:r>
              <a:rPr lang="de-DE" sz="1400" dirty="0" err="1" smtClean="0"/>
              <a:t>ontrol</a:t>
            </a:r>
            <a:r>
              <a:rPr lang="de-DE" sz="1400" dirty="0" smtClean="0"/>
              <a:t> </a:t>
            </a:r>
            <a:r>
              <a:rPr lang="de-DE" sz="1400" dirty="0"/>
              <a:t>M</a:t>
            </a:r>
            <a:r>
              <a:rPr lang="de-DE" sz="1400" dirty="0" smtClean="0"/>
              <a:t>ode </a:t>
            </a:r>
            <a:endParaRPr lang="de-DE" sz="1400" dirty="0"/>
          </a:p>
        </p:txBody>
      </p:sp>
      <p:pic>
        <p:nvPicPr>
          <p:cNvPr id="29" name="Picture 3" descr="E:\Screenshots von Release-Version\Ausgänge setze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6"/>
          <a:stretch/>
        </p:blipFill>
        <p:spPr bwMode="auto">
          <a:xfrm>
            <a:off x="4550353" y="1059233"/>
            <a:ext cx="4342127" cy="2376613"/>
          </a:xfrm>
          <a:prstGeom prst="rect">
            <a:avLst/>
          </a:prstGeom>
          <a:noFill/>
          <a:ln>
            <a:solidFill>
              <a:srgbClr val="DDDDD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eck 29"/>
          <p:cNvSpPr/>
          <p:nvPr/>
        </p:nvSpPr>
        <p:spPr>
          <a:xfrm>
            <a:off x="5493786" y="3479291"/>
            <a:ext cx="3110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smtClean="0"/>
              <a:t>Nastavení výstupů </a:t>
            </a:r>
            <a:r>
              <a:rPr lang="en-US" sz="1400" dirty="0" smtClean="0"/>
              <a:t>I/O-CHECK</a:t>
            </a:r>
            <a:r>
              <a:rPr lang="cs-CZ" sz="1400" dirty="0" smtClean="0"/>
              <a:t> po kliknutí na symbol LED</a:t>
            </a:r>
            <a:endParaRPr lang="en-US" sz="1400" dirty="0" smtClean="0"/>
          </a:p>
        </p:txBody>
      </p:sp>
      <p:cxnSp>
        <p:nvCxnSpPr>
          <p:cNvPr id="31" name="Gerade Verbindung mit Pfeil 30"/>
          <p:cNvCxnSpPr>
            <a:endCxn id="34" idx="0"/>
          </p:cNvCxnSpPr>
          <p:nvPr/>
        </p:nvCxnSpPr>
        <p:spPr bwMode="auto">
          <a:xfrm flipH="1">
            <a:off x="4672846" y="1804781"/>
            <a:ext cx="1568" cy="19754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BB63B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" name="Gruppieren 31"/>
          <p:cNvGrpSpPr/>
          <p:nvPr/>
        </p:nvGrpSpPr>
        <p:grpSpPr>
          <a:xfrm>
            <a:off x="4431644" y="3780259"/>
            <a:ext cx="485539" cy="447675"/>
            <a:chOff x="428626" y="5429250"/>
            <a:chExt cx="567834" cy="657225"/>
          </a:xfrm>
        </p:grpSpPr>
        <p:sp>
          <p:nvSpPr>
            <p:cNvPr id="33" name="Rechteck 32"/>
            <p:cNvSpPr/>
            <p:nvPr/>
          </p:nvSpPr>
          <p:spPr bwMode="auto">
            <a:xfrm>
              <a:off x="428626" y="5429250"/>
              <a:ext cx="190500" cy="657225"/>
            </a:xfrm>
            <a:prstGeom prst="rect">
              <a:avLst/>
            </a:prstGeom>
            <a:solidFill>
              <a:srgbClr val="FDAD6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hteck 33"/>
            <p:cNvSpPr/>
            <p:nvPr/>
          </p:nvSpPr>
          <p:spPr bwMode="auto">
            <a:xfrm>
              <a:off x="615459" y="5429250"/>
              <a:ext cx="190500" cy="657225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hteck 34"/>
            <p:cNvSpPr/>
            <p:nvPr/>
          </p:nvSpPr>
          <p:spPr bwMode="auto">
            <a:xfrm>
              <a:off x="805960" y="5429250"/>
              <a:ext cx="190500" cy="657225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6" name="Gerade Verbindung mit Pfeil 35"/>
          <p:cNvCxnSpPr/>
          <p:nvPr/>
        </p:nvCxnSpPr>
        <p:spPr bwMode="auto">
          <a:xfrm>
            <a:off x="3410366" y="4509599"/>
            <a:ext cx="958888" cy="0"/>
          </a:xfrm>
          <a:prstGeom prst="straightConnector1">
            <a:avLst/>
          </a:prstGeom>
          <a:solidFill>
            <a:schemeClr val="accent1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mit Pfeil 36"/>
          <p:cNvCxnSpPr/>
          <p:nvPr/>
        </p:nvCxnSpPr>
        <p:spPr bwMode="auto">
          <a:xfrm flipV="1">
            <a:off x="4294101" y="4273831"/>
            <a:ext cx="196272" cy="3664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8BB63B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Abgerundetes Rechteck 37"/>
          <p:cNvSpPr/>
          <p:nvPr/>
        </p:nvSpPr>
        <p:spPr bwMode="auto">
          <a:xfrm>
            <a:off x="295807" y="1284379"/>
            <a:ext cx="399934" cy="37405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4518556" y="1430727"/>
            <a:ext cx="307656" cy="37405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Abgerundetes Rechteck 40"/>
          <p:cNvSpPr/>
          <p:nvPr/>
        </p:nvSpPr>
        <p:spPr bwMode="auto">
          <a:xfrm>
            <a:off x="7814206" y="2247539"/>
            <a:ext cx="307656" cy="39052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" name="Grafik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220" y="2484438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Založení projektu</a:t>
            </a:r>
            <a:endParaRPr lang="de-DE" i="1" dirty="0"/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2051720" y="-92546"/>
            <a:ext cx="6408699" cy="352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63538" indent="-363538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5813" indent="-301625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3000">
                <a:solidFill>
                  <a:schemeClr val="tx1"/>
                </a:solidFill>
                <a:latin typeface="+mn-lt"/>
              </a:defRPr>
            </a:lvl2pPr>
            <a:lvl3pPr marL="1209675" indent="-241300" algn="l" defTabSz="968375" rtl="0" fontAlgn="base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</a:defRPr>
            </a:lvl3pPr>
            <a:lvl4pPr marL="1693863" indent="-242888" algn="l" defTabSz="968375" rtl="0" fontAlgn="base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39713" algn="l" defTabSz="968375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2200" dirty="0">
              <a:solidFill>
                <a:srgbClr val="0070C0"/>
              </a:solidFill>
            </a:endParaRPr>
          </a:p>
        </p:txBody>
      </p:sp>
      <p:sp>
        <p:nvSpPr>
          <p:cNvPr id="8" name="Rechteck 10"/>
          <p:cNvSpPr/>
          <p:nvPr/>
        </p:nvSpPr>
        <p:spPr>
          <a:xfrm>
            <a:off x="495299" y="1275606"/>
            <a:ext cx="32126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b="1" dirty="0" smtClean="0"/>
              <a:t>Prázdný projekt</a:t>
            </a:r>
            <a:r>
              <a:rPr lang="de-DE" sz="1400" b="1" dirty="0" smtClean="0"/>
              <a:t>:</a:t>
            </a:r>
          </a:p>
          <a:p>
            <a:endParaRPr lang="de-DE" sz="1400" dirty="0" smtClean="0"/>
          </a:p>
          <a:p>
            <a:r>
              <a:rPr lang="cs-CZ" sz="1400" dirty="0" smtClean="0"/>
              <a:t>Výhodné pro online vyčtení zařízení nebo více zařízení v projektu</a:t>
            </a:r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/>
          </a:p>
          <a:p>
            <a:r>
              <a:rPr lang="cs-CZ" sz="1400" b="1" dirty="0" smtClean="0"/>
              <a:t>Profil zařízení řady</a:t>
            </a:r>
            <a:r>
              <a:rPr lang="de-DE" sz="1400" b="1" dirty="0" smtClean="0"/>
              <a:t> 750:</a:t>
            </a:r>
          </a:p>
          <a:p>
            <a:endParaRPr lang="de-DE" sz="1400" dirty="0" smtClean="0"/>
          </a:p>
          <a:p>
            <a:r>
              <a:rPr lang="cs-CZ" sz="1400" dirty="0" smtClean="0"/>
              <a:t>Výhodné pro </a:t>
            </a:r>
            <a:r>
              <a:rPr lang="cs-CZ" sz="1400" dirty="0" err="1" smtClean="0"/>
              <a:t>offline</a:t>
            </a:r>
            <a:r>
              <a:rPr lang="cs-CZ" sz="1400" dirty="0" smtClean="0"/>
              <a:t> konfiguraci</a:t>
            </a:r>
            <a:endParaRPr lang="de-DE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671144" y="411510"/>
            <a:ext cx="2007520" cy="3874243"/>
            <a:chOff x="6671144" y="411510"/>
            <a:chExt cx="2007520" cy="387424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7" b="11320"/>
            <a:stretch/>
          </p:blipFill>
          <p:spPr bwMode="auto">
            <a:xfrm>
              <a:off x="6671144" y="411510"/>
              <a:ext cx="2007520" cy="3874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Abgerundetes Rechteck 14"/>
            <p:cNvSpPr/>
            <p:nvPr/>
          </p:nvSpPr>
          <p:spPr bwMode="auto">
            <a:xfrm>
              <a:off x="6804248" y="2844776"/>
              <a:ext cx="936104" cy="98365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3564235"/>
              <a:ext cx="504825" cy="447675"/>
            </a:xfrm>
            <a:prstGeom prst="rect">
              <a:avLst/>
            </a:prstGeom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5" r="57090"/>
          <a:stretch/>
        </p:blipFill>
        <p:spPr bwMode="auto">
          <a:xfrm>
            <a:off x="4883885" y="820097"/>
            <a:ext cx="1512267" cy="192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gray">
          <a:xfrm>
            <a:off x="4932040" y="507371"/>
            <a:ext cx="3648090" cy="3778382"/>
          </a:xfrm>
          <a:prstGeom prst="rect">
            <a:avLst/>
          </a:prstGeom>
          <a:noFill/>
          <a:ln w="9525" cap="sq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2979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Vložení licence</a:t>
            </a:r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8" y="1328911"/>
            <a:ext cx="584358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25" y="3040732"/>
            <a:ext cx="24669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bdélník 9"/>
          <p:cNvSpPr/>
          <p:nvPr/>
        </p:nvSpPr>
        <p:spPr bwMode="gray">
          <a:xfrm>
            <a:off x="6804000" y="-900"/>
            <a:ext cx="2340000" cy="4950000"/>
          </a:xfrm>
          <a:prstGeom prst="rect">
            <a:avLst/>
          </a:prstGeom>
          <a:solidFill>
            <a:schemeClr val="tx2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cxnSp>
        <p:nvCxnSpPr>
          <p:cNvPr id="14" name="Pravoúhlá spojnice 13"/>
          <p:cNvCxnSpPr/>
          <p:nvPr/>
        </p:nvCxnSpPr>
        <p:spPr bwMode="gray">
          <a:xfrm>
            <a:off x="1860501" y="3806167"/>
            <a:ext cx="1944216" cy="314685"/>
          </a:xfrm>
          <a:prstGeom prst="bentConnector3">
            <a:avLst>
              <a:gd name="adj1" fmla="val -415"/>
            </a:avLst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/>
          <p:nvPr/>
        </p:nvCxnSpPr>
        <p:spPr bwMode="gray">
          <a:xfrm>
            <a:off x="276325" y="3273127"/>
            <a:ext cx="360040" cy="0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/>
          <p:cNvSpPr txBox="1"/>
          <p:nvPr/>
        </p:nvSpPr>
        <p:spPr bwMode="gray">
          <a:xfrm>
            <a:off x="6948264" y="987574"/>
            <a:ext cx="2088232" cy="3819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Objednací číslo</a:t>
            </a:r>
          </a:p>
          <a:p>
            <a:pPr algn="r"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latin typeface="+mj-lt"/>
              </a:rPr>
              <a:t>2759-0101/111x-xxxx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Popis licence</a:t>
            </a:r>
          </a:p>
          <a:p>
            <a:pPr algn="r">
              <a:spcBef>
                <a:spcPts val="400"/>
              </a:spcBef>
              <a:spcAft>
                <a:spcPts val="400"/>
              </a:spcAft>
            </a:pPr>
            <a:r>
              <a:rPr lang="cs-CZ" sz="700" dirty="0" err="1" smtClean="0">
                <a:latin typeface="+mj-lt"/>
              </a:rPr>
              <a:t>Starter</a:t>
            </a:r>
            <a:r>
              <a:rPr lang="cs-CZ" sz="700" dirty="0" smtClean="0">
                <a:latin typeface="+mj-lt"/>
              </a:rPr>
              <a:t> </a:t>
            </a:r>
            <a:r>
              <a:rPr lang="cs-CZ" sz="700" dirty="0" err="1" smtClean="0">
                <a:latin typeface="+mj-lt"/>
              </a:rPr>
              <a:t>kit</a:t>
            </a:r>
            <a:r>
              <a:rPr lang="cs-CZ" sz="700" dirty="0" smtClean="0">
                <a:latin typeface="+mj-lt"/>
              </a:rPr>
              <a:t>, Workstation, </a:t>
            </a:r>
            <a:r>
              <a:rPr lang="cs-CZ" sz="700" dirty="0" err="1" smtClean="0">
                <a:latin typeface="+mj-lt"/>
              </a:rPr>
              <a:t>Site</a:t>
            </a:r>
            <a:r>
              <a:rPr lang="cs-CZ" sz="700" dirty="0" smtClean="0">
                <a:latin typeface="+mj-lt"/>
              </a:rPr>
              <a:t>,…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Stav</a:t>
            </a:r>
          </a:p>
          <a:p>
            <a:pPr algn="r">
              <a:spcBef>
                <a:spcPts val="400"/>
              </a:spcBef>
              <a:spcAft>
                <a:spcPts val="400"/>
              </a:spcAft>
            </a:pPr>
            <a:r>
              <a:rPr lang="cs-CZ" sz="700" dirty="0" err="1" smtClean="0">
                <a:latin typeface="+mj-lt"/>
              </a:rPr>
              <a:t>Activated</a:t>
            </a:r>
            <a:r>
              <a:rPr lang="cs-CZ" sz="700" dirty="0" smtClean="0">
                <a:latin typeface="+mj-lt"/>
              </a:rPr>
              <a:t>, </a:t>
            </a:r>
            <a:r>
              <a:rPr lang="cs-CZ" sz="700" dirty="0" err="1" smtClean="0">
                <a:latin typeface="+mj-lt"/>
              </a:rPr>
              <a:t>blocked</a:t>
            </a:r>
            <a:r>
              <a:rPr lang="cs-CZ" sz="700" dirty="0" smtClean="0">
                <a:latin typeface="+mj-lt"/>
              </a:rPr>
              <a:t>, </a:t>
            </a:r>
            <a:r>
              <a:rPr lang="cs-CZ" sz="700" dirty="0" err="1" smtClean="0">
                <a:latin typeface="+mj-lt"/>
              </a:rPr>
              <a:t>deleted</a:t>
            </a:r>
            <a:r>
              <a:rPr lang="cs-CZ" sz="700" dirty="0" smtClean="0">
                <a:latin typeface="+mj-lt"/>
              </a:rPr>
              <a:t>, …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Licenční klíč</a:t>
            </a:r>
          </a:p>
          <a:p>
            <a:pPr algn="r"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latin typeface="+mj-lt"/>
              </a:rPr>
              <a:t>HQH7S-…-HQMHQ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>
                <a:latin typeface="+mj-lt"/>
              </a:rPr>
              <a:t>Sériové </a:t>
            </a:r>
            <a:r>
              <a:rPr lang="cs-CZ" sz="1000" dirty="0" smtClean="0">
                <a:latin typeface="+mj-lt"/>
              </a:rPr>
              <a:t>číslo</a:t>
            </a:r>
          </a:p>
          <a:p>
            <a:pPr algn="r">
              <a:spcBef>
                <a:spcPts val="400"/>
              </a:spcBef>
              <a:spcAft>
                <a:spcPts val="400"/>
              </a:spcAft>
            </a:pPr>
            <a:r>
              <a:rPr lang="cs-CZ" sz="700" dirty="0" smtClean="0">
                <a:latin typeface="+mj-lt"/>
              </a:rPr>
              <a:t>interní</a:t>
            </a:r>
            <a:endParaRPr lang="cs-CZ" sz="700" dirty="0">
              <a:latin typeface="+mj-lt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Jméno zákazníka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MAC adresa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Identifikátor hardware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25" y="483517"/>
            <a:ext cx="2492597" cy="1313879"/>
          </a:xfrm>
          <a:prstGeom prst="rect">
            <a:avLst/>
          </a:prstGeom>
          <a:noFill/>
          <a:ln w="63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Přímá spojnice se šipkou 27"/>
          <p:cNvCxnSpPr/>
          <p:nvPr/>
        </p:nvCxnSpPr>
        <p:spPr bwMode="gray">
          <a:xfrm>
            <a:off x="4788024" y="1635646"/>
            <a:ext cx="0" cy="1872208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/>
          <p:cNvCxnSpPr/>
          <p:nvPr/>
        </p:nvCxnSpPr>
        <p:spPr bwMode="gray">
          <a:xfrm>
            <a:off x="4572000" y="1278712"/>
            <a:ext cx="0" cy="2684797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2" y="1328911"/>
            <a:ext cx="5634038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Aktualizační server</a:t>
            </a:r>
            <a:endParaRPr lang="cs-CZ" dirty="0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429496729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Základy </a:t>
            </a:r>
            <a:r>
              <a:rPr lang="cs-CZ" dirty="0" err="1"/>
              <a:t>e!cockpit</a:t>
            </a:r>
            <a:r>
              <a:rPr lang="cs-CZ" dirty="0"/>
              <a:t> - Úvod</a:t>
            </a:r>
            <a:r>
              <a:rPr lang="de-DE" dirty="0"/>
              <a:t>   |   </a:t>
            </a:r>
            <a:r>
              <a:rPr lang="cs-CZ" dirty="0"/>
              <a:t>duben 2017</a:t>
            </a:r>
            <a:endParaRPr lang="de-DE" dirty="0"/>
          </a:p>
        </p:txBody>
      </p:sp>
      <p:sp>
        <p:nvSpPr>
          <p:cNvPr id="8" name="Zástupný symbol pro text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1" name="Přímá spojnice se šipkou 10"/>
          <p:cNvCxnSpPr/>
          <p:nvPr/>
        </p:nvCxnSpPr>
        <p:spPr bwMode="gray">
          <a:xfrm>
            <a:off x="283090" y="2787774"/>
            <a:ext cx="360040" cy="0"/>
          </a:xfrm>
          <a:prstGeom prst="straightConnector1">
            <a:avLst/>
          </a:prstGeom>
          <a:ln w="952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délník 12"/>
          <p:cNvSpPr/>
          <p:nvPr/>
        </p:nvSpPr>
        <p:spPr bwMode="gray">
          <a:xfrm>
            <a:off x="6804000" y="-900"/>
            <a:ext cx="2340000" cy="4950000"/>
          </a:xfrm>
          <a:prstGeom prst="rect">
            <a:avLst/>
          </a:prstGeom>
          <a:solidFill>
            <a:schemeClr val="tx2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sp>
        <p:nvSpPr>
          <p:cNvPr id="14" name="TextovéPole 13"/>
          <p:cNvSpPr txBox="1"/>
          <p:nvPr/>
        </p:nvSpPr>
        <p:spPr bwMode="gray">
          <a:xfrm>
            <a:off x="6948264" y="987574"/>
            <a:ext cx="2088232" cy="3819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Přehled aktualizací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Kontrola aktualizací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cs-CZ" sz="1000" dirty="0" smtClean="0">
                <a:latin typeface="+mj-lt"/>
              </a:rPr>
              <a:t>Instalace / odebrání</a:t>
            </a: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cs-CZ" sz="1000" dirty="0">
              <a:latin typeface="+mj-lt"/>
            </a:endParaRPr>
          </a:p>
          <a:p>
            <a:pPr marL="171450" indent="-1714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tabLst>
                <a:tab pos="982663" algn="l"/>
              </a:tabLst>
            </a:pPr>
            <a:r>
              <a:rPr lang="cs-CZ" sz="1000" dirty="0" smtClean="0">
                <a:latin typeface="+mj-lt"/>
              </a:rPr>
              <a:t>Aktualizace: 	prostředí</a:t>
            </a:r>
          </a:p>
          <a:p>
            <a:pPr marL="982663" lvl="3">
              <a:spcBef>
                <a:spcPts val="400"/>
              </a:spcBef>
              <a:spcAft>
                <a:spcPts val="400"/>
              </a:spcAft>
              <a:tabLst>
                <a:tab pos="982663" algn="l"/>
              </a:tabLst>
            </a:pPr>
            <a:r>
              <a:rPr lang="cs-CZ" sz="1000" dirty="0" smtClean="0">
                <a:latin typeface="+mj-lt"/>
              </a:rPr>
              <a:t>knihoven</a:t>
            </a:r>
          </a:p>
          <a:p>
            <a:pPr marL="982663" lvl="3">
              <a:spcBef>
                <a:spcPts val="400"/>
              </a:spcBef>
              <a:spcAft>
                <a:spcPts val="400"/>
              </a:spcAft>
              <a:tabLst>
                <a:tab pos="982663" algn="l"/>
              </a:tabLst>
            </a:pPr>
            <a:r>
              <a:rPr lang="cs-CZ" sz="1000" dirty="0" smtClean="0">
                <a:latin typeface="+mj-lt"/>
              </a:rPr>
              <a:t>profilů zařízení</a:t>
            </a:r>
          </a:p>
          <a:p>
            <a:pPr marL="982663" lvl="3">
              <a:spcBef>
                <a:spcPts val="400"/>
              </a:spcBef>
              <a:spcAft>
                <a:spcPts val="400"/>
              </a:spcAft>
              <a:tabLst>
                <a:tab pos="982663" algn="l"/>
              </a:tabLst>
            </a:pPr>
            <a:r>
              <a:rPr lang="cs-CZ" sz="1000" dirty="0">
                <a:latin typeface="+mj-lt"/>
              </a:rPr>
              <a:t>o</a:t>
            </a:r>
            <a:r>
              <a:rPr lang="cs-CZ" sz="1000" dirty="0" smtClean="0">
                <a:latin typeface="+mj-lt"/>
              </a:rPr>
              <a:t>vladačů</a:t>
            </a:r>
          </a:p>
          <a:p>
            <a:pPr marL="982663" lvl="3">
              <a:spcBef>
                <a:spcPts val="400"/>
              </a:spcBef>
              <a:spcAft>
                <a:spcPts val="400"/>
              </a:spcAft>
              <a:tabLst>
                <a:tab pos="982663" algn="l"/>
              </a:tabLst>
            </a:pPr>
            <a:r>
              <a:rPr lang="cs-CZ" sz="1000" dirty="0" smtClean="0">
                <a:latin typeface="+mj-lt"/>
              </a:rPr>
              <a:t>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cs-CZ" sz="1000" dirty="0" smtClean="0">
              <a:latin typeface="+mj-lt"/>
            </a:endParaRPr>
          </a:p>
        </p:txBody>
      </p:sp>
      <p:sp>
        <p:nvSpPr>
          <p:cNvPr id="3" name="Obdélník 2"/>
          <p:cNvSpPr/>
          <p:nvPr/>
        </p:nvSpPr>
        <p:spPr bwMode="gray">
          <a:xfrm>
            <a:off x="3851920" y="2067694"/>
            <a:ext cx="864096" cy="216024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4928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Sekce konfigurace hardware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>
          <a:xfrm>
            <a:off x="6805133" y="1419622"/>
            <a:ext cx="1908000" cy="338709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cs-CZ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 smtClean="0"/>
              <a:t>Vytvoření </a:t>
            </a:r>
            <a:r>
              <a:rPr lang="cs-CZ" dirty="0"/>
              <a:t>sestavy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Konfigurace PLC a IO modulů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Pojmenování kanálů IO modulů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Síťová komunikace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IO-</a:t>
            </a:r>
            <a:r>
              <a:rPr lang="cs-CZ" dirty="0" err="1"/>
              <a:t>Check</a:t>
            </a:r>
            <a:r>
              <a:rPr lang="cs-CZ" dirty="0"/>
              <a:t> - signálové testy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cs-CZ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cs-CZ" dirty="0"/>
          </a:p>
          <a:p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2" b="20960"/>
          <a:stretch/>
        </p:blipFill>
        <p:spPr bwMode="auto">
          <a:xfrm>
            <a:off x="453874" y="543693"/>
            <a:ext cx="5702302" cy="382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Vývojový diagram: postup 8"/>
          <p:cNvSpPr/>
          <p:nvPr/>
        </p:nvSpPr>
        <p:spPr bwMode="gray">
          <a:xfrm>
            <a:off x="107504" y="1563639"/>
            <a:ext cx="1800200" cy="1013176"/>
          </a:xfrm>
          <a:prstGeom prst="flowChartProcess">
            <a:avLst/>
          </a:prstGeom>
          <a:gradFill>
            <a:gsLst>
              <a:gs pos="0">
                <a:srgbClr val="FFFF00"/>
              </a:gs>
              <a:gs pos="41000">
                <a:schemeClr val="bg1">
                  <a:alpha val="0"/>
                </a:schemeClr>
              </a:gs>
            </a:gsLst>
            <a:lin ang="0" scaled="0"/>
          </a:gra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sp>
        <p:nvSpPr>
          <p:cNvPr id="10" name="TextovéPole 9"/>
          <p:cNvSpPr txBox="1"/>
          <p:nvPr/>
        </p:nvSpPr>
        <p:spPr bwMode="gray">
          <a:xfrm>
            <a:off x="180632" y="1645776"/>
            <a:ext cx="360039" cy="931039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PŘEHLED JEDNOTEK</a:t>
            </a:r>
          </a:p>
        </p:txBody>
      </p:sp>
      <p:sp>
        <p:nvSpPr>
          <p:cNvPr id="11" name="TextovéPole 10"/>
          <p:cNvSpPr txBox="1"/>
          <p:nvPr/>
        </p:nvSpPr>
        <p:spPr bwMode="gray">
          <a:xfrm rot="5400000">
            <a:off x="4716016" y="3435846"/>
            <a:ext cx="1728192" cy="115212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vert270" wrap="squar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KATALOG MODULŮ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800" dirty="0" smtClean="0">
              <a:latin typeface="WAGOFuturaDem" pitchFamily="18" charset="0"/>
            </a:endParaRPr>
          </a:p>
        </p:txBody>
      </p:sp>
      <p:sp>
        <p:nvSpPr>
          <p:cNvPr id="12" name="TextovéPole 11"/>
          <p:cNvSpPr txBox="1"/>
          <p:nvPr/>
        </p:nvSpPr>
        <p:spPr bwMode="gray">
          <a:xfrm rot="5400000">
            <a:off x="3020902" y="2892860"/>
            <a:ext cx="869948" cy="3096344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vert270" wrap="squar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ADRESACE MODULŮ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cs-CZ" sz="800" dirty="0" smtClean="0">
              <a:latin typeface="WAGOFuturaDem" pitchFamily="18" charset="0"/>
            </a:endParaRPr>
          </a:p>
        </p:txBody>
      </p:sp>
      <p:cxnSp>
        <p:nvCxnSpPr>
          <p:cNvPr id="13" name="Přímá spojnice se šipkou 12"/>
          <p:cNvCxnSpPr/>
          <p:nvPr/>
        </p:nvCxnSpPr>
        <p:spPr bwMode="gray">
          <a:xfrm>
            <a:off x="611560" y="300318"/>
            <a:ext cx="0" cy="1099712"/>
          </a:xfrm>
          <a:prstGeom prst="straightConnector1">
            <a:avLst/>
          </a:prstGeom>
          <a:ln w="127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8" b="9918"/>
          <a:stretch/>
        </p:blipFill>
        <p:spPr bwMode="auto">
          <a:xfrm>
            <a:off x="678529" y="637665"/>
            <a:ext cx="5189615" cy="387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660232" y="448784"/>
            <a:ext cx="2052901" cy="828000"/>
          </a:xfrm>
        </p:spPr>
        <p:txBody>
          <a:bodyPr/>
          <a:lstStyle/>
          <a:p>
            <a:r>
              <a:rPr lang="cs-CZ" dirty="0"/>
              <a:t>Sekce programování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>
          <a:xfrm>
            <a:off x="6660232" y="1278712"/>
            <a:ext cx="2052901" cy="352800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cs-CZ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 smtClean="0"/>
              <a:t>Tvorba </a:t>
            </a:r>
            <a:r>
              <a:rPr lang="cs-CZ" dirty="0"/>
              <a:t>a ladění programu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Knihovny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Vizualizace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system</a:t>
            </a:r>
            <a:endParaRPr lang="cs-CZ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Alarmy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dirty="0"/>
              <a:t>Text listy, lokalizace</a:t>
            </a:r>
          </a:p>
          <a:p>
            <a:endParaRPr lang="cs-CZ" dirty="0"/>
          </a:p>
        </p:txBody>
      </p:sp>
      <p:sp>
        <p:nvSpPr>
          <p:cNvPr id="12" name="Vývojový diagram: postup 11"/>
          <p:cNvSpPr/>
          <p:nvPr/>
        </p:nvSpPr>
        <p:spPr bwMode="gray">
          <a:xfrm>
            <a:off x="251520" y="1635645"/>
            <a:ext cx="1800200" cy="941169"/>
          </a:xfrm>
          <a:prstGeom prst="flowChartProcess">
            <a:avLst/>
          </a:prstGeom>
          <a:gradFill>
            <a:gsLst>
              <a:gs pos="0">
                <a:srgbClr val="FFFF00"/>
              </a:gs>
              <a:gs pos="41000">
                <a:schemeClr val="bg1">
                  <a:alpha val="0"/>
                </a:schemeClr>
              </a:gs>
            </a:gsLst>
            <a:lin ang="0" scaled="0"/>
          </a:gra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sp>
        <p:nvSpPr>
          <p:cNvPr id="14" name="Vývojový diagram: postup 13"/>
          <p:cNvSpPr/>
          <p:nvPr/>
        </p:nvSpPr>
        <p:spPr bwMode="gray">
          <a:xfrm>
            <a:off x="251520" y="2571750"/>
            <a:ext cx="1800200" cy="1512168"/>
          </a:xfrm>
          <a:prstGeom prst="flowChartProcess">
            <a:avLst/>
          </a:prstGeom>
          <a:gradFill>
            <a:gsLst>
              <a:gs pos="0">
                <a:schemeClr val="accent1"/>
              </a:gs>
              <a:gs pos="41000">
                <a:schemeClr val="bg1">
                  <a:alpha val="0"/>
                </a:schemeClr>
              </a:gs>
            </a:gsLst>
            <a:lin ang="0" scaled="0"/>
          </a:gra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sp>
        <p:nvSpPr>
          <p:cNvPr id="13" name="TextovéPole 12"/>
          <p:cNvSpPr txBox="1"/>
          <p:nvPr/>
        </p:nvSpPr>
        <p:spPr bwMode="gray">
          <a:xfrm>
            <a:off x="324648" y="1645776"/>
            <a:ext cx="360039" cy="931039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GLOBÁLNÍ SEKCE</a:t>
            </a:r>
          </a:p>
        </p:txBody>
      </p:sp>
      <p:sp>
        <p:nvSpPr>
          <p:cNvPr id="16" name="TextovéPole 15"/>
          <p:cNvSpPr txBox="1"/>
          <p:nvPr/>
        </p:nvSpPr>
        <p:spPr bwMode="gray">
          <a:xfrm>
            <a:off x="329785" y="2862314"/>
            <a:ext cx="360039" cy="931039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JEDNOTLIVÉ JEDNOTKY</a:t>
            </a:r>
          </a:p>
        </p:txBody>
      </p:sp>
      <p:sp>
        <p:nvSpPr>
          <p:cNvPr id="18" name="TextovéPole 17"/>
          <p:cNvSpPr txBox="1"/>
          <p:nvPr/>
        </p:nvSpPr>
        <p:spPr bwMode="gray">
          <a:xfrm>
            <a:off x="4427984" y="1419622"/>
            <a:ext cx="1728192" cy="675367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10800000" scaled="1"/>
          </a:gradFill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DEKLARACE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PROMĚNNÝCH</a:t>
            </a:r>
          </a:p>
        </p:txBody>
      </p:sp>
      <p:sp>
        <p:nvSpPr>
          <p:cNvPr id="20" name="TextovéPole 19"/>
          <p:cNvSpPr txBox="1"/>
          <p:nvPr/>
        </p:nvSpPr>
        <p:spPr bwMode="gray">
          <a:xfrm>
            <a:off x="4427984" y="2139702"/>
            <a:ext cx="1728192" cy="104784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1100" dirty="0" smtClean="0">
                <a:latin typeface="WAGOFuturaDem" pitchFamily="18" charset="0"/>
              </a:rPr>
              <a:t>KÓD</a:t>
            </a:r>
          </a:p>
        </p:txBody>
      </p:sp>
      <p:cxnSp>
        <p:nvCxnSpPr>
          <p:cNvPr id="21" name="Přímá spojnice se šipkou 20"/>
          <p:cNvCxnSpPr/>
          <p:nvPr/>
        </p:nvCxnSpPr>
        <p:spPr bwMode="gray">
          <a:xfrm>
            <a:off x="971600" y="411510"/>
            <a:ext cx="0" cy="1099712"/>
          </a:xfrm>
          <a:prstGeom prst="straightConnector1">
            <a:avLst/>
          </a:prstGeom>
          <a:ln w="127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None"/>
</p:tagLst>
</file>

<file path=ppt/theme/theme1.xml><?xml version="1.0" encoding="utf-8"?>
<a:theme xmlns:a="http://schemas.openxmlformats.org/drawingml/2006/main" name="WAGO_Master_DE_16-9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9525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400"/>
          </a:spcBef>
          <a:spcAft>
            <a:spcPts val="400"/>
          </a:spcAft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WAGO_Master_DE_16-9</Template>
  <TotalTime>437</TotalTime>
  <Words>1091</Words>
  <Application>Microsoft Office PowerPoint</Application>
  <PresentationFormat>Předvádění na obrazovce (16:9)</PresentationFormat>
  <Paragraphs>353</Paragraphs>
  <Slides>46</Slides>
  <Notes>27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46</vt:i4>
      </vt:variant>
    </vt:vector>
  </HeadingPairs>
  <TitlesOfParts>
    <vt:vector size="47" baseType="lpstr">
      <vt:lpstr>WAGO_Master_DE_16-9</vt:lpstr>
      <vt:lpstr>Obsah</vt:lpstr>
      <vt:lpstr>e!COCKPIT funkce</vt:lpstr>
      <vt:lpstr>Spuštění e!Cockpit</vt:lpstr>
      <vt:lpstr>Založení projektu</vt:lpstr>
      <vt:lpstr>Založení projektu</vt:lpstr>
      <vt:lpstr>Vložení licence</vt:lpstr>
      <vt:lpstr>Aktualizační server</vt:lpstr>
      <vt:lpstr>Sekce konfigurace hardware</vt:lpstr>
      <vt:lpstr>Sekce programování</vt:lpstr>
      <vt:lpstr>Pop-up přehled</vt:lpstr>
      <vt:lpstr>Pop-up přehled</vt:lpstr>
      <vt:lpstr>Vytvoření hw konfigurace</vt:lpstr>
      <vt:lpstr>Vytvoření hw konfigurace</vt:lpstr>
      <vt:lpstr>Vytvoření hw konfigurace</vt:lpstr>
      <vt:lpstr>IO-Check</vt:lpstr>
      <vt:lpstr>e!Cockpit Adresace Modulů</vt:lpstr>
      <vt:lpstr>e!Cockpit Adresace Modulů</vt:lpstr>
      <vt:lpstr>e!Cockpit Adresace Modulů</vt:lpstr>
      <vt:lpstr>e!Cockpit Adresace Modulů</vt:lpstr>
      <vt:lpstr>e!Cockpit Adresace Modulů</vt:lpstr>
      <vt:lpstr>e!Cockpit Adresace Modulů</vt:lpstr>
      <vt:lpstr>e!Cockpit Adresace Modulů</vt:lpstr>
      <vt:lpstr>e!Cockpit Adresace Modulů</vt:lpstr>
      <vt:lpstr>Adresace portů</vt:lpstr>
      <vt:lpstr>Adresace portů</vt:lpstr>
      <vt:lpstr>Modbus adresy</vt:lpstr>
      <vt:lpstr>Konfigurace zařízení – Programování</vt:lpstr>
      <vt:lpstr>Alternativní zobrazení konfigurace zařízení</vt:lpstr>
      <vt:lpstr>Proces konfigurace v e!COCKPIT</vt:lpstr>
      <vt:lpstr>Síťová konfigurace</vt:lpstr>
      <vt:lpstr>Online konfigurace zařízení</vt:lpstr>
      <vt:lpstr>Konfigurace modulů</vt:lpstr>
      <vt:lpstr>Online konfigurace zařízení</vt:lpstr>
      <vt:lpstr>Offline konfigurace zařízení</vt:lpstr>
      <vt:lpstr>Offline konfigurace zařízení</vt:lpstr>
      <vt:lpstr>Offline konfigurace zařízení</vt:lpstr>
      <vt:lpstr>Offline konfigurace zařízení</vt:lpstr>
      <vt:lpstr>Konfigurace proměnných</vt:lpstr>
      <vt:lpstr>Konfigurace proměnných</vt:lpstr>
      <vt:lpstr>Konfigurace proměnných</vt:lpstr>
      <vt:lpstr>Jednoduchý program</vt:lpstr>
      <vt:lpstr>Jednoduchý program</vt:lpstr>
      <vt:lpstr>Jednoduchý program</vt:lpstr>
      <vt:lpstr>Konfigurace modulů</vt:lpstr>
      <vt:lpstr>I/O-CHECK</vt:lpstr>
      <vt:lpstr>I/O-CHECK</vt:lpstr>
    </vt:vector>
  </TitlesOfParts>
  <Company>Wago Kontakttechnik GmbH &amp; Co.KG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Wolf, Benjamin</dc:creator>
  <cp:lastModifiedBy>Cenefels, Filip</cp:lastModifiedBy>
  <cp:revision>136</cp:revision>
  <cp:lastPrinted>2017-04-03T10:54:58Z</cp:lastPrinted>
  <dcterms:created xsi:type="dcterms:W3CDTF">2016-09-29T10:20:21Z</dcterms:created>
  <dcterms:modified xsi:type="dcterms:W3CDTF">2017-11-15T12:10:01Z</dcterms:modified>
</cp:coreProperties>
</file>